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media/image2.jpg" ContentType="image/jpg"/>
  <Override PartName="/ppt/media/image6.jpg" ContentType="image/jpg"/>
  <Override PartName="/ppt/media/image24.jpg" ContentType="image/jpg"/>
  <Override PartName="/ppt/media/image26.jpg" ContentType="image/jp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0" r:id="rId1"/>
  </p:sldMasterIdLst>
  <p:sldIdLst>
    <p:sldId id="256" r:id="rId2"/>
    <p:sldId id="258" r:id="rId3"/>
    <p:sldId id="259" r:id="rId4"/>
    <p:sldId id="260" r:id="rId5"/>
    <p:sldId id="261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52" y="4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-5"/>
              <a:t>BS102</a:t>
            </a:r>
            <a:r>
              <a:rPr lang="en-GB" spc="-15"/>
              <a:t> </a:t>
            </a:r>
            <a:r>
              <a:rPr lang="en-GB" spc="-5"/>
              <a:t>Discrete</a:t>
            </a:r>
            <a:r>
              <a:rPr lang="en-GB" spc="-55"/>
              <a:t> </a:t>
            </a:r>
            <a:r>
              <a:rPr lang="en-GB" spc="-5"/>
              <a:t>Mathematics</a:t>
            </a:r>
            <a:endParaRPr lang="en-GB" spc="-5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-5"/>
              <a:t>©Ahme</a:t>
            </a:r>
            <a:r>
              <a:rPr lang="en-GB"/>
              <a:t>d</a:t>
            </a:r>
            <a:r>
              <a:rPr lang="en-GB" spc="-45"/>
              <a:t> </a:t>
            </a:r>
            <a:r>
              <a:rPr lang="en-GB"/>
              <a:t>Ha</a:t>
            </a:r>
            <a:r>
              <a:rPr lang="en-GB" spc="-30"/>
              <a:t>g</a:t>
            </a:r>
            <a:r>
              <a:rPr lang="en-GB"/>
              <a:t>ag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lang="en-GB" spc="-5" smtClean="0"/>
              <a:t>‹#›</a:t>
            </a:fld>
            <a:endParaRPr lang="en-GB" spc="-5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7002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-5"/>
              <a:t>BS102</a:t>
            </a:r>
            <a:r>
              <a:rPr lang="en-GB" spc="-15"/>
              <a:t> </a:t>
            </a:r>
            <a:r>
              <a:rPr lang="en-GB" spc="-5"/>
              <a:t>Discrete</a:t>
            </a:r>
            <a:r>
              <a:rPr lang="en-GB" spc="-55"/>
              <a:t> </a:t>
            </a:r>
            <a:r>
              <a:rPr lang="en-GB" spc="-5"/>
              <a:t>Mathematics</a:t>
            </a:r>
            <a:endParaRPr lang="en-GB" spc="-5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-5"/>
              <a:t>©Ahme</a:t>
            </a:r>
            <a:r>
              <a:rPr lang="en-GB"/>
              <a:t>d</a:t>
            </a:r>
            <a:r>
              <a:rPr lang="en-GB" spc="-45"/>
              <a:t> </a:t>
            </a:r>
            <a:r>
              <a:rPr lang="en-GB"/>
              <a:t>Ha</a:t>
            </a:r>
            <a:r>
              <a:rPr lang="en-GB" spc="-30"/>
              <a:t>g</a:t>
            </a:r>
            <a:r>
              <a:rPr lang="en-GB"/>
              <a:t>ag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lang="en-GB" spc="-5" smtClean="0"/>
              <a:t>‹#›</a:t>
            </a:fld>
            <a:endParaRPr lang="en-GB" spc="-5" dirty="0"/>
          </a:p>
        </p:txBody>
      </p:sp>
    </p:spTree>
    <p:extLst>
      <p:ext uri="{BB962C8B-B14F-4D97-AF65-F5344CB8AC3E}">
        <p14:creationId xmlns:p14="http://schemas.microsoft.com/office/powerpoint/2010/main" val="3144368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-5"/>
              <a:t>BS102</a:t>
            </a:r>
            <a:r>
              <a:rPr lang="en-GB" spc="-15"/>
              <a:t> </a:t>
            </a:r>
            <a:r>
              <a:rPr lang="en-GB" spc="-5"/>
              <a:t>Discrete</a:t>
            </a:r>
            <a:r>
              <a:rPr lang="en-GB" spc="-55"/>
              <a:t> </a:t>
            </a:r>
            <a:r>
              <a:rPr lang="en-GB" spc="-5"/>
              <a:t>Mathematics</a:t>
            </a:r>
            <a:endParaRPr lang="en-GB" spc="-5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-5"/>
              <a:t>©Ahme</a:t>
            </a:r>
            <a:r>
              <a:rPr lang="en-GB"/>
              <a:t>d</a:t>
            </a:r>
            <a:r>
              <a:rPr lang="en-GB" spc="-45"/>
              <a:t> </a:t>
            </a:r>
            <a:r>
              <a:rPr lang="en-GB"/>
              <a:t>Ha</a:t>
            </a:r>
            <a:r>
              <a:rPr lang="en-GB" spc="-30"/>
              <a:t>g</a:t>
            </a:r>
            <a:r>
              <a:rPr lang="en-GB"/>
              <a:t>ag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lang="en-GB" spc="-5" smtClean="0"/>
              <a:t>‹#›</a:t>
            </a:fld>
            <a:endParaRPr lang="en-GB" spc="-5" dirty="0"/>
          </a:p>
        </p:txBody>
      </p:sp>
    </p:spTree>
    <p:extLst>
      <p:ext uri="{BB962C8B-B14F-4D97-AF65-F5344CB8AC3E}">
        <p14:creationId xmlns:p14="http://schemas.microsoft.com/office/powerpoint/2010/main" val="1928730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334514" y="73913"/>
            <a:ext cx="4474971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14753" y="3977570"/>
            <a:ext cx="4714493" cy="10490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435"/>
              </a:lnSpc>
            </a:pPr>
            <a:r>
              <a:rPr spc="-5" dirty="0"/>
              <a:t>©Ahme</a:t>
            </a:r>
            <a:r>
              <a:rPr dirty="0"/>
              <a:t>d</a:t>
            </a:r>
            <a:r>
              <a:rPr spc="-45" dirty="0"/>
              <a:t> </a:t>
            </a:r>
            <a:r>
              <a:rPr dirty="0"/>
              <a:t>Ha</a:t>
            </a:r>
            <a:r>
              <a:rPr spc="-30" dirty="0"/>
              <a:t>g</a:t>
            </a:r>
            <a:r>
              <a:rPr dirty="0"/>
              <a:t>ag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435"/>
              </a:lnSpc>
            </a:pPr>
            <a:r>
              <a:rPr spc="-5" dirty="0"/>
              <a:t>BS102</a:t>
            </a:r>
            <a:r>
              <a:rPr spc="-15" dirty="0"/>
              <a:t> </a:t>
            </a:r>
            <a:r>
              <a:rPr spc="-5" dirty="0"/>
              <a:t>Discrete</a:t>
            </a:r>
            <a:r>
              <a:rPr spc="-55" dirty="0"/>
              <a:t> </a:t>
            </a:r>
            <a:r>
              <a:rPr spc="-5" dirty="0"/>
              <a:t>Mathematics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62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2730190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9740" y="1239977"/>
            <a:ext cx="3258185" cy="34404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4F81BC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435"/>
              </a:lnSpc>
            </a:pPr>
            <a:r>
              <a:rPr spc="-5" dirty="0"/>
              <a:t>©Ahme</a:t>
            </a:r>
            <a:r>
              <a:rPr dirty="0"/>
              <a:t>d</a:t>
            </a:r>
            <a:r>
              <a:rPr spc="-45" dirty="0"/>
              <a:t> </a:t>
            </a:r>
            <a:r>
              <a:rPr dirty="0"/>
              <a:t>Ha</a:t>
            </a:r>
            <a:r>
              <a:rPr spc="-30" dirty="0"/>
              <a:t>g</a:t>
            </a:r>
            <a:r>
              <a:rPr dirty="0"/>
              <a:t>ag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435"/>
              </a:lnSpc>
            </a:pPr>
            <a:r>
              <a:rPr spc="-5" dirty="0"/>
              <a:t>BS102</a:t>
            </a:r>
            <a:r>
              <a:rPr spc="-15" dirty="0"/>
              <a:t> </a:t>
            </a:r>
            <a:r>
              <a:rPr spc="-5" dirty="0"/>
              <a:t>Discrete</a:t>
            </a:r>
            <a:r>
              <a:rPr spc="-55" dirty="0"/>
              <a:t> </a:t>
            </a:r>
            <a:r>
              <a:rPr spc="-5" dirty="0"/>
              <a:t>Mathematics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62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1171484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-5"/>
              <a:t>BS102</a:t>
            </a:r>
            <a:r>
              <a:rPr lang="en-GB" spc="-15"/>
              <a:t> </a:t>
            </a:r>
            <a:r>
              <a:rPr lang="en-GB" spc="-5"/>
              <a:t>Discrete</a:t>
            </a:r>
            <a:r>
              <a:rPr lang="en-GB" spc="-55"/>
              <a:t> </a:t>
            </a:r>
            <a:r>
              <a:rPr lang="en-GB" spc="-5"/>
              <a:t>Mathematics</a:t>
            </a:r>
            <a:endParaRPr lang="en-GB" spc="-5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-5"/>
              <a:t>©Ahme</a:t>
            </a:r>
            <a:r>
              <a:rPr lang="en-GB"/>
              <a:t>d</a:t>
            </a:r>
            <a:r>
              <a:rPr lang="en-GB" spc="-45"/>
              <a:t> </a:t>
            </a:r>
            <a:r>
              <a:rPr lang="en-GB"/>
              <a:t>Ha</a:t>
            </a:r>
            <a:r>
              <a:rPr lang="en-GB" spc="-30"/>
              <a:t>g</a:t>
            </a:r>
            <a:r>
              <a:rPr lang="en-GB"/>
              <a:t>ag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lang="en-GB" spc="-5" smtClean="0"/>
              <a:t>‹#›</a:t>
            </a:fld>
            <a:endParaRPr lang="en-GB" spc="-5" dirty="0"/>
          </a:p>
        </p:txBody>
      </p:sp>
    </p:spTree>
    <p:extLst>
      <p:ext uri="{BB962C8B-B14F-4D97-AF65-F5344CB8AC3E}">
        <p14:creationId xmlns:p14="http://schemas.microsoft.com/office/powerpoint/2010/main" val="3722759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-5"/>
              <a:t>BS102</a:t>
            </a:r>
            <a:r>
              <a:rPr lang="en-GB" spc="-15"/>
              <a:t> </a:t>
            </a:r>
            <a:r>
              <a:rPr lang="en-GB" spc="-5"/>
              <a:t>Discrete</a:t>
            </a:r>
            <a:r>
              <a:rPr lang="en-GB" spc="-55"/>
              <a:t> </a:t>
            </a:r>
            <a:r>
              <a:rPr lang="en-GB" spc="-5"/>
              <a:t>Mathematics</a:t>
            </a:r>
            <a:endParaRPr lang="en-GB" spc="-5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-5"/>
              <a:t>©Ahme</a:t>
            </a:r>
            <a:r>
              <a:rPr lang="en-GB"/>
              <a:t>d</a:t>
            </a:r>
            <a:r>
              <a:rPr lang="en-GB" spc="-45"/>
              <a:t> </a:t>
            </a:r>
            <a:r>
              <a:rPr lang="en-GB"/>
              <a:t>Ha</a:t>
            </a:r>
            <a:r>
              <a:rPr lang="en-GB" spc="-30"/>
              <a:t>g</a:t>
            </a:r>
            <a:r>
              <a:rPr lang="en-GB"/>
              <a:t>ag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lang="en-GB" spc="-5" smtClean="0"/>
              <a:t>‹#›</a:t>
            </a:fld>
            <a:endParaRPr lang="en-GB" spc="-5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1497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-5"/>
              <a:t>BS102</a:t>
            </a:r>
            <a:r>
              <a:rPr lang="en-GB" spc="-15"/>
              <a:t> </a:t>
            </a:r>
            <a:r>
              <a:rPr lang="en-GB" spc="-5"/>
              <a:t>Discrete</a:t>
            </a:r>
            <a:r>
              <a:rPr lang="en-GB" spc="-55"/>
              <a:t> </a:t>
            </a:r>
            <a:r>
              <a:rPr lang="en-GB" spc="-5"/>
              <a:t>Mathematics</a:t>
            </a:r>
            <a:endParaRPr lang="en-GB" spc="-5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-5"/>
              <a:t>©Ahme</a:t>
            </a:r>
            <a:r>
              <a:rPr lang="en-GB"/>
              <a:t>d</a:t>
            </a:r>
            <a:r>
              <a:rPr lang="en-GB" spc="-45"/>
              <a:t> </a:t>
            </a:r>
            <a:r>
              <a:rPr lang="en-GB"/>
              <a:t>Ha</a:t>
            </a:r>
            <a:r>
              <a:rPr lang="en-GB" spc="-30"/>
              <a:t>g</a:t>
            </a:r>
            <a:r>
              <a:rPr lang="en-GB"/>
              <a:t>ag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lang="en-GB" spc="-5" smtClean="0"/>
              <a:t>‹#›</a:t>
            </a:fld>
            <a:endParaRPr lang="en-GB" spc="-5" dirty="0"/>
          </a:p>
        </p:txBody>
      </p:sp>
    </p:spTree>
    <p:extLst>
      <p:ext uri="{BB962C8B-B14F-4D97-AF65-F5344CB8AC3E}">
        <p14:creationId xmlns:p14="http://schemas.microsoft.com/office/powerpoint/2010/main" val="3706205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-5"/>
              <a:t>BS102</a:t>
            </a:r>
            <a:r>
              <a:rPr lang="en-GB" spc="-15"/>
              <a:t> </a:t>
            </a:r>
            <a:r>
              <a:rPr lang="en-GB" spc="-5"/>
              <a:t>Discrete</a:t>
            </a:r>
            <a:r>
              <a:rPr lang="en-GB" spc="-55"/>
              <a:t> </a:t>
            </a:r>
            <a:r>
              <a:rPr lang="en-GB" spc="-5"/>
              <a:t>Mathematics</a:t>
            </a:r>
            <a:endParaRPr lang="en-GB" spc="-5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-5"/>
              <a:t>©Ahme</a:t>
            </a:r>
            <a:r>
              <a:rPr lang="en-GB"/>
              <a:t>d</a:t>
            </a:r>
            <a:r>
              <a:rPr lang="en-GB" spc="-45"/>
              <a:t> </a:t>
            </a:r>
            <a:r>
              <a:rPr lang="en-GB"/>
              <a:t>Ha</a:t>
            </a:r>
            <a:r>
              <a:rPr lang="en-GB" spc="-30"/>
              <a:t>g</a:t>
            </a:r>
            <a:r>
              <a:rPr lang="en-GB"/>
              <a:t>ag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lang="en-GB" spc="-5" smtClean="0"/>
              <a:t>‹#›</a:t>
            </a:fld>
            <a:endParaRPr lang="en-GB" spc="-5" dirty="0"/>
          </a:p>
        </p:txBody>
      </p:sp>
    </p:spTree>
    <p:extLst>
      <p:ext uri="{BB962C8B-B14F-4D97-AF65-F5344CB8AC3E}">
        <p14:creationId xmlns:p14="http://schemas.microsoft.com/office/powerpoint/2010/main" val="3511859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-5"/>
              <a:t>BS102</a:t>
            </a:r>
            <a:r>
              <a:rPr lang="en-GB" spc="-15"/>
              <a:t> </a:t>
            </a:r>
            <a:r>
              <a:rPr lang="en-GB" spc="-5"/>
              <a:t>Discrete</a:t>
            </a:r>
            <a:r>
              <a:rPr lang="en-GB" spc="-55"/>
              <a:t> </a:t>
            </a:r>
            <a:r>
              <a:rPr lang="en-GB" spc="-5"/>
              <a:t>Mathematics</a:t>
            </a:r>
            <a:endParaRPr lang="en-GB" spc="-5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-5"/>
              <a:t>©Ahme</a:t>
            </a:r>
            <a:r>
              <a:rPr lang="en-GB"/>
              <a:t>d</a:t>
            </a:r>
            <a:r>
              <a:rPr lang="en-GB" spc="-45"/>
              <a:t> </a:t>
            </a:r>
            <a:r>
              <a:rPr lang="en-GB"/>
              <a:t>Ha</a:t>
            </a:r>
            <a:r>
              <a:rPr lang="en-GB" spc="-30"/>
              <a:t>g</a:t>
            </a:r>
            <a:r>
              <a:rPr lang="en-GB"/>
              <a:t>ag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lang="en-GB" spc="-5" smtClean="0"/>
              <a:t>‹#›</a:t>
            </a:fld>
            <a:endParaRPr lang="en-GB" spc="-5" dirty="0"/>
          </a:p>
        </p:txBody>
      </p:sp>
    </p:spTree>
    <p:extLst>
      <p:ext uri="{BB962C8B-B14F-4D97-AF65-F5344CB8AC3E}">
        <p14:creationId xmlns:p14="http://schemas.microsoft.com/office/powerpoint/2010/main" val="1005067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-5"/>
              <a:t>BS102</a:t>
            </a:r>
            <a:r>
              <a:rPr lang="en-GB" spc="-15"/>
              <a:t> </a:t>
            </a:r>
            <a:r>
              <a:rPr lang="en-GB" spc="-5"/>
              <a:t>Discrete</a:t>
            </a:r>
            <a:r>
              <a:rPr lang="en-GB" spc="-55"/>
              <a:t> </a:t>
            </a:r>
            <a:r>
              <a:rPr lang="en-GB" spc="-5"/>
              <a:t>Mathematics</a:t>
            </a:r>
            <a:endParaRPr lang="en-GB" spc="-5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12700">
              <a:lnSpc>
                <a:spcPts val="1435"/>
              </a:lnSpc>
            </a:pPr>
            <a:r>
              <a:rPr lang="en-GB" spc="-5"/>
              <a:t>©Ahme</a:t>
            </a:r>
            <a:r>
              <a:rPr lang="en-GB"/>
              <a:t>d</a:t>
            </a:r>
            <a:r>
              <a:rPr lang="en-GB" spc="-45"/>
              <a:t> </a:t>
            </a:r>
            <a:r>
              <a:rPr lang="en-GB"/>
              <a:t>Ha</a:t>
            </a:r>
            <a:r>
              <a:rPr lang="en-GB" spc="-30"/>
              <a:t>g</a:t>
            </a:r>
            <a:r>
              <a:rPr lang="en-GB"/>
              <a:t>ag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lang="en-GB" spc="-5" smtClean="0"/>
              <a:t>‹#›</a:t>
            </a:fld>
            <a:endParaRPr lang="en-GB" spc="-5" dirty="0"/>
          </a:p>
        </p:txBody>
      </p:sp>
    </p:spTree>
    <p:extLst>
      <p:ext uri="{BB962C8B-B14F-4D97-AF65-F5344CB8AC3E}">
        <p14:creationId xmlns:p14="http://schemas.microsoft.com/office/powerpoint/2010/main" val="3488685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 marL="12700">
              <a:lnSpc>
                <a:spcPts val="1435"/>
              </a:lnSpc>
            </a:pPr>
            <a:r>
              <a:rPr lang="en-GB" spc="-5"/>
              <a:t>BS102</a:t>
            </a:r>
            <a:r>
              <a:rPr lang="en-GB" spc="-15"/>
              <a:t> </a:t>
            </a:r>
            <a:r>
              <a:rPr lang="en-GB" spc="-5"/>
              <a:t>Discrete</a:t>
            </a:r>
            <a:r>
              <a:rPr lang="en-GB" spc="-55"/>
              <a:t> </a:t>
            </a:r>
            <a:r>
              <a:rPr lang="en-GB" spc="-5"/>
              <a:t>Mathematics</a:t>
            </a:r>
            <a:endParaRPr lang="en-GB" spc="-5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marL="12700">
              <a:lnSpc>
                <a:spcPts val="1435"/>
              </a:lnSpc>
            </a:pPr>
            <a:r>
              <a:rPr lang="en-GB" spc="-5"/>
              <a:t>©Ahme</a:t>
            </a:r>
            <a:r>
              <a:rPr lang="en-GB"/>
              <a:t>d</a:t>
            </a:r>
            <a:r>
              <a:rPr lang="en-GB" spc="-45"/>
              <a:t> </a:t>
            </a:r>
            <a:r>
              <a:rPr lang="en-GB"/>
              <a:t>Ha</a:t>
            </a:r>
            <a:r>
              <a:rPr lang="en-GB" spc="-30"/>
              <a:t>g</a:t>
            </a:r>
            <a:r>
              <a:rPr lang="en-GB"/>
              <a:t>ag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38100">
              <a:lnSpc>
                <a:spcPts val="1620"/>
              </a:lnSpc>
            </a:pPr>
            <a:fld id="{81D60167-4931-47E6-BA6A-407CBD079E47}" type="slidenum">
              <a:rPr lang="en-GB" spc="-5" smtClean="0"/>
              <a:t>‹#›</a:t>
            </a:fld>
            <a:endParaRPr lang="en-GB" spc="-5" dirty="0"/>
          </a:p>
        </p:txBody>
      </p:sp>
    </p:spTree>
    <p:extLst>
      <p:ext uri="{BB962C8B-B14F-4D97-AF65-F5344CB8AC3E}">
        <p14:creationId xmlns:p14="http://schemas.microsoft.com/office/powerpoint/2010/main" val="2343481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-5"/>
              <a:t>BS102</a:t>
            </a:r>
            <a:r>
              <a:rPr lang="en-GB" spc="-15"/>
              <a:t> </a:t>
            </a:r>
            <a:r>
              <a:rPr lang="en-GB" spc="-5"/>
              <a:t>Discrete</a:t>
            </a:r>
            <a:r>
              <a:rPr lang="en-GB" spc="-55"/>
              <a:t> </a:t>
            </a:r>
            <a:r>
              <a:rPr lang="en-GB" spc="-5"/>
              <a:t>Mathematics</a:t>
            </a:r>
            <a:endParaRPr lang="en-GB" spc="-5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35"/>
              </a:lnSpc>
            </a:pPr>
            <a:r>
              <a:rPr lang="en-GB" spc="-5"/>
              <a:t>©Ahme</a:t>
            </a:r>
            <a:r>
              <a:rPr lang="en-GB"/>
              <a:t>d</a:t>
            </a:r>
            <a:r>
              <a:rPr lang="en-GB" spc="-45"/>
              <a:t> </a:t>
            </a:r>
            <a:r>
              <a:rPr lang="en-GB"/>
              <a:t>Ha</a:t>
            </a:r>
            <a:r>
              <a:rPr lang="en-GB" spc="-30"/>
              <a:t>g</a:t>
            </a:r>
            <a:r>
              <a:rPr lang="en-GB"/>
              <a:t>ag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lang="en-GB" spc="-5" smtClean="0"/>
              <a:t>‹#›</a:t>
            </a:fld>
            <a:endParaRPr lang="en-GB" spc="-5" dirty="0"/>
          </a:p>
        </p:txBody>
      </p:sp>
    </p:spTree>
    <p:extLst>
      <p:ext uri="{BB962C8B-B14F-4D97-AF65-F5344CB8AC3E}">
        <p14:creationId xmlns:p14="http://schemas.microsoft.com/office/powerpoint/2010/main" val="1060779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marL="12700">
              <a:lnSpc>
                <a:spcPts val="1435"/>
              </a:lnSpc>
            </a:pPr>
            <a:r>
              <a:rPr lang="en-GB" spc="-5"/>
              <a:t>BS102</a:t>
            </a:r>
            <a:r>
              <a:rPr lang="en-GB" spc="-15"/>
              <a:t> </a:t>
            </a:r>
            <a:r>
              <a:rPr lang="en-GB" spc="-5"/>
              <a:t>Discrete</a:t>
            </a:r>
            <a:r>
              <a:rPr lang="en-GB" spc="-55"/>
              <a:t> </a:t>
            </a:r>
            <a:r>
              <a:rPr lang="en-GB" spc="-5"/>
              <a:t>Mathematics</a:t>
            </a:r>
            <a:endParaRPr lang="en-GB" spc="-5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marL="12700">
              <a:lnSpc>
                <a:spcPts val="1435"/>
              </a:lnSpc>
            </a:pPr>
            <a:r>
              <a:rPr lang="en-GB" spc="-5"/>
              <a:t>©Ahme</a:t>
            </a:r>
            <a:r>
              <a:rPr lang="en-GB"/>
              <a:t>d</a:t>
            </a:r>
            <a:r>
              <a:rPr lang="en-GB" spc="-45"/>
              <a:t> </a:t>
            </a:r>
            <a:r>
              <a:rPr lang="en-GB"/>
              <a:t>Ha</a:t>
            </a:r>
            <a:r>
              <a:rPr lang="en-GB" spc="-30"/>
              <a:t>g</a:t>
            </a:r>
            <a:r>
              <a:rPr lang="en-GB"/>
              <a:t>ag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marL="38100">
              <a:lnSpc>
                <a:spcPts val="1620"/>
              </a:lnSpc>
            </a:pPr>
            <a:fld id="{81D60167-4931-47E6-BA6A-407CBD079E47}" type="slidenum">
              <a:rPr lang="en-GB" spc="-5" smtClean="0"/>
              <a:t>‹#›</a:t>
            </a:fld>
            <a:endParaRPr lang="en-GB" spc="-5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583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01748" y="2213530"/>
            <a:ext cx="5541645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4800" spc="-25" dirty="0">
                <a:latin typeface="Calibri"/>
                <a:cs typeface="Calibri"/>
              </a:rPr>
              <a:t>Discrete</a:t>
            </a:r>
            <a:r>
              <a:rPr sz="4800" spc="-70" dirty="0">
                <a:latin typeface="Calibri"/>
                <a:cs typeface="Calibri"/>
              </a:rPr>
              <a:t> </a:t>
            </a:r>
            <a:r>
              <a:rPr sz="4800" spc="-10" dirty="0">
                <a:latin typeface="Calibri"/>
                <a:cs typeface="Calibri"/>
              </a:rPr>
              <a:t>Mathematics</a:t>
            </a:r>
            <a:endParaRPr sz="48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88388" y="3257983"/>
            <a:ext cx="575500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20" dirty="0">
                <a:solidFill>
                  <a:srgbClr val="1F487C"/>
                </a:solidFill>
                <a:latin typeface="Calibri"/>
                <a:cs typeface="Calibri"/>
              </a:rPr>
              <a:t>Chapter</a:t>
            </a:r>
            <a:r>
              <a:rPr sz="4000" b="1" spc="-5" dirty="0">
                <a:solidFill>
                  <a:srgbClr val="1F487C"/>
                </a:solidFill>
                <a:latin typeface="Calibri"/>
                <a:cs typeface="Calibri"/>
              </a:rPr>
              <a:t> 0</a:t>
            </a:r>
            <a:r>
              <a:rPr lang="en-US" sz="4000" b="1" spc="-5" dirty="0">
                <a:solidFill>
                  <a:srgbClr val="1F487C"/>
                </a:solidFill>
                <a:latin typeface="Calibri"/>
                <a:cs typeface="Calibri"/>
              </a:rPr>
              <a:t>3</a:t>
            </a:r>
            <a:r>
              <a:rPr sz="4000" b="1" spc="-10" dirty="0">
                <a:solidFill>
                  <a:srgbClr val="1F487C"/>
                </a:solidFill>
                <a:latin typeface="Calibri"/>
                <a:cs typeface="Calibri"/>
              </a:rPr>
              <a:t> </a:t>
            </a:r>
            <a:r>
              <a:rPr sz="4000" b="1" spc="-5" dirty="0">
                <a:solidFill>
                  <a:srgbClr val="1F487C"/>
                </a:solidFill>
                <a:latin typeface="Calibri"/>
                <a:cs typeface="Calibri"/>
              </a:rPr>
              <a:t>Number Theory</a:t>
            </a:r>
            <a:endParaRPr sz="4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9740" y="1239977"/>
            <a:ext cx="32581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Example</a:t>
            </a:r>
            <a:r>
              <a:rPr sz="2800" b="1" spc="-25" dirty="0">
                <a:solidFill>
                  <a:srgbClr val="4F81BC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1</a:t>
            </a:r>
            <a:r>
              <a:rPr sz="2800" b="1" spc="-10" dirty="0">
                <a:solidFill>
                  <a:srgbClr val="4F81BC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–</a:t>
            </a:r>
            <a:r>
              <a:rPr sz="2800" b="1" spc="-20" dirty="0">
                <a:solidFill>
                  <a:srgbClr val="4F81BC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4F81BC"/>
                </a:solidFill>
                <a:latin typeface="Times New Roman"/>
                <a:cs typeface="Times New Roman"/>
              </a:rPr>
              <a:t>Solution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8521" y="2016150"/>
            <a:ext cx="7876048" cy="286512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7200" y="267446"/>
            <a:ext cx="602145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Division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dirty="0"/>
              <a:t>10</a:t>
            </a:fld>
            <a:endParaRPr spc="-5" dirty="0"/>
          </a:p>
        </p:txBody>
      </p:sp>
      <p:sp>
        <p:nvSpPr>
          <p:cNvPr id="5" name="object 5"/>
          <p:cNvSpPr/>
          <p:nvPr/>
        </p:nvSpPr>
        <p:spPr>
          <a:xfrm>
            <a:off x="2235708" y="2946399"/>
            <a:ext cx="66675" cy="276860"/>
          </a:xfrm>
          <a:custGeom>
            <a:avLst/>
            <a:gdLst/>
            <a:ahLst/>
            <a:cxnLst/>
            <a:rect l="l" t="t" r="r" b="b"/>
            <a:pathLst>
              <a:path w="66675" h="276860">
                <a:moveTo>
                  <a:pt x="66421" y="0"/>
                </a:moveTo>
                <a:lnTo>
                  <a:pt x="40259" y="0"/>
                </a:lnTo>
                <a:lnTo>
                  <a:pt x="40259" y="265430"/>
                </a:lnTo>
                <a:lnTo>
                  <a:pt x="0" y="265430"/>
                </a:lnTo>
                <a:lnTo>
                  <a:pt x="0" y="276860"/>
                </a:lnTo>
                <a:lnTo>
                  <a:pt x="66421" y="276860"/>
                </a:lnTo>
                <a:lnTo>
                  <a:pt x="66421" y="265430"/>
                </a:lnTo>
                <a:lnTo>
                  <a:pt x="664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64475" y="2946399"/>
            <a:ext cx="66675" cy="276860"/>
          </a:xfrm>
          <a:custGeom>
            <a:avLst/>
            <a:gdLst/>
            <a:ahLst/>
            <a:cxnLst/>
            <a:rect l="l" t="t" r="r" b="b"/>
            <a:pathLst>
              <a:path w="66675" h="276860">
                <a:moveTo>
                  <a:pt x="66370" y="265430"/>
                </a:moveTo>
                <a:lnTo>
                  <a:pt x="26187" y="265430"/>
                </a:lnTo>
                <a:lnTo>
                  <a:pt x="26187" y="0"/>
                </a:lnTo>
                <a:lnTo>
                  <a:pt x="0" y="0"/>
                </a:lnTo>
                <a:lnTo>
                  <a:pt x="0" y="265430"/>
                </a:lnTo>
                <a:lnTo>
                  <a:pt x="0" y="276860"/>
                </a:lnTo>
                <a:lnTo>
                  <a:pt x="66370" y="276860"/>
                </a:lnTo>
                <a:lnTo>
                  <a:pt x="66370" y="26543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412236" y="2946399"/>
            <a:ext cx="66675" cy="276860"/>
          </a:xfrm>
          <a:custGeom>
            <a:avLst/>
            <a:gdLst/>
            <a:ahLst/>
            <a:cxnLst/>
            <a:rect l="l" t="t" r="r" b="b"/>
            <a:pathLst>
              <a:path w="66675" h="276860">
                <a:moveTo>
                  <a:pt x="66421" y="0"/>
                </a:moveTo>
                <a:lnTo>
                  <a:pt x="40259" y="0"/>
                </a:lnTo>
                <a:lnTo>
                  <a:pt x="40259" y="265430"/>
                </a:lnTo>
                <a:lnTo>
                  <a:pt x="0" y="265430"/>
                </a:lnTo>
                <a:lnTo>
                  <a:pt x="0" y="276860"/>
                </a:lnTo>
                <a:lnTo>
                  <a:pt x="66421" y="276860"/>
                </a:lnTo>
                <a:lnTo>
                  <a:pt x="66421" y="265430"/>
                </a:lnTo>
                <a:lnTo>
                  <a:pt x="664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64663" y="2946399"/>
            <a:ext cx="66675" cy="276860"/>
          </a:xfrm>
          <a:custGeom>
            <a:avLst/>
            <a:gdLst/>
            <a:ahLst/>
            <a:cxnLst/>
            <a:rect l="l" t="t" r="r" b="b"/>
            <a:pathLst>
              <a:path w="66675" h="276860">
                <a:moveTo>
                  <a:pt x="66421" y="265430"/>
                </a:moveTo>
                <a:lnTo>
                  <a:pt x="26162" y="265430"/>
                </a:lnTo>
                <a:lnTo>
                  <a:pt x="26162" y="0"/>
                </a:lnTo>
                <a:lnTo>
                  <a:pt x="0" y="0"/>
                </a:lnTo>
                <a:lnTo>
                  <a:pt x="0" y="265430"/>
                </a:lnTo>
                <a:lnTo>
                  <a:pt x="0" y="276860"/>
                </a:lnTo>
                <a:lnTo>
                  <a:pt x="66421" y="276860"/>
                </a:lnTo>
                <a:lnTo>
                  <a:pt x="66421" y="26543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407411" y="2855214"/>
            <a:ext cx="17449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29895" algn="l"/>
                <a:tab pos="1189355" algn="l"/>
              </a:tabLst>
            </a:pPr>
            <a:r>
              <a:rPr sz="2400" dirty="0">
                <a:latin typeface="Cambria Math"/>
                <a:cs typeface="Cambria Math"/>
              </a:rPr>
              <a:t>=	</a:t>
            </a:r>
            <a:r>
              <a:rPr sz="2400" spc="-5" dirty="0">
                <a:latin typeface="Cambria Math"/>
                <a:cs typeface="Cambria Math"/>
              </a:rPr>
              <a:t>9.18	</a:t>
            </a:r>
            <a:r>
              <a:rPr sz="2400" dirty="0">
                <a:latin typeface="Cambria Math"/>
                <a:cs typeface="Cambria Math"/>
              </a:rPr>
              <a:t>=</a:t>
            </a:r>
            <a:r>
              <a:rPr sz="2400" spc="35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9,</a:t>
            </a:r>
            <a:endParaRPr sz="24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003170" y="3665346"/>
            <a:ext cx="368935" cy="282575"/>
          </a:xfrm>
          <a:custGeom>
            <a:avLst/>
            <a:gdLst/>
            <a:ahLst/>
            <a:cxnLst/>
            <a:rect l="l" t="t" r="r" b="b"/>
            <a:pathLst>
              <a:path w="368935" h="282575">
                <a:moveTo>
                  <a:pt x="278511" y="0"/>
                </a:moveTo>
                <a:lnTo>
                  <a:pt x="274447" y="11429"/>
                </a:lnTo>
                <a:lnTo>
                  <a:pt x="290828" y="18522"/>
                </a:lnTo>
                <a:lnTo>
                  <a:pt x="304911" y="28352"/>
                </a:lnTo>
                <a:lnTo>
                  <a:pt x="333450" y="73852"/>
                </a:lnTo>
                <a:lnTo>
                  <a:pt x="341745" y="115623"/>
                </a:lnTo>
                <a:lnTo>
                  <a:pt x="342773" y="139700"/>
                </a:lnTo>
                <a:lnTo>
                  <a:pt x="341725" y="164633"/>
                </a:lnTo>
                <a:lnTo>
                  <a:pt x="333343" y="207547"/>
                </a:lnTo>
                <a:lnTo>
                  <a:pt x="304911" y="253841"/>
                </a:lnTo>
                <a:lnTo>
                  <a:pt x="274955" y="270890"/>
                </a:lnTo>
                <a:lnTo>
                  <a:pt x="278511" y="282320"/>
                </a:lnTo>
                <a:lnTo>
                  <a:pt x="317007" y="264255"/>
                </a:lnTo>
                <a:lnTo>
                  <a:pt x="345313" y="233044"/>
                </a:lnTo>
                <a:lnTo>
                  <a:pt x="362743" y="191134"/>
                </a:lnTo>
                <a:lnTo>
                  <a:pt x="368554" y="141223"/>
                </a:lnTo>
                <a:lnTo>
                  <a:pt x="367101" y="115341"/>
                </a:lnTo>
                <a:lnTo>
                  <a:pt x="355480" y="69482"/>
                </a:lnTo>
                <a:lnTo>
                  <a:pt x="332357" y="32146"/>
                </a:lnTo>
                <a:lnTo>
                  <a:pt x="298967" y="7381"/>
                </a:lnTo>
                <a:lnTo>
                  <a:pt x="278511" y="0"/>
                </a:lnTo>
                <a:close/>
              </a:path>
              <a:path w="368935" h="282575">
                <a:moveTo>
                  <a:pt x="90043" y="0"/>
                </a:moveTo>
                <a:lnTo>
                  <a:pt x="51593" y="18097"/>
                </a:lnTo>
                <a:lnTo>
                  <a:pt x="23241" y="49529"/>
                </a:lnTo>
                <a:lnTo>
                  <a:pt x="5810" y="91424"/>
                </a:lnTo>
                <a:lnTo>
                  <a:pt x="0" y="141223"/>
                </a:lnTo>
                <a:lnTo>
                  <a:pt x="1452" y="167179"/>
                </a:lnTo>
                <a:lnTo>
                  <a:pt x="13073" y="213090"/>
                </a:lnTo>
                <a:lnTo>
                  <a:pt x="36125" y="250281"/>
                </a:lnTo>
                <a:lnTo>
                  <a:pt x="69514" y="274943"/>
                </a:lnTo>
                <a:lnTo>
                  <a:pt x="90043" y="282320"/>
                </a:lnTo>
                <a:lnTo>
                  <a:pt x="93599" y="270890"/>
                </a:lnTo>
                <a:lnTo>
                  <a:pt x="77475" y="263771"/>
                </a:lnTo>
                <a:lnTo>
                  <a:pt x="63579" y="253841"/>
                </a:lnTo>
                <a:lnTo>
                  <a:pt x="35103" y="207547"/>
                </a:lnTo>
                <a:lnTo>
                  <a:pt x="26808" y="164633"/>
                </a:lnTo>
                <a:lnTo>
                  <a:pt x="25781" y="139700"/>
                </a:lnTo>
                <a:lnTo>
                  <a:pt x="26808" y="115623"/>
                </a:lnTo>
                <a:lnTo>
                  <a:pt x="35103" y="73852"/>
                </a:lnTo>
                <a:lnTo>
                  <a:pt x="63722" y="28352"/>
                </a:lnTo>
                <a:lnTo>
                  <a:pt x="93980" y="11429"/>
                </a:lnTo>
                <a:lnTo>
                  <a:pt x="900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49351" y="2855214"/>
            <a:ext cx="1735455" cy="1112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87705" algn="l"/>
              </a:tabLst>
            </a:pPr>
            <a:r>
              <a:rPr sz="2400" dirty="0">
                <a:latin typeface="Cambria Math"/>
                <a:cs typeface="Cambria Math"/>
              </a:rPr>
              <a:t>𝑞</a:t>
            </a:r>
            <a:r>
              <a:rPr sz="2400" spc="204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=	</a:t>
            </a:r>
            <a:r>
              <a:rPr sz="2400" spc="-5" dirty="0">
                <a:latin typeface="Cambria Math"/>
                <a:cs typeface="Cambria Math"/>
              </a:rPr>
              <a:t>101/11</a:t>
            </a:r>
            <a:endParaRPr sz="2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35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tabLst>
                <a:tab pos="1553210" algn="l"/>
              </a:tabLst>
            </a:pPr>
            <a:r>
              <a:rPr sz="2400" dirty="0">
                <a:latin typeface="Cambria Math"/>
                <a:cs typeface="Cambria Math"/>
              </a:rPr>
              <a:t>𝑟</a:t>
            </a:r>
            <a:r>
              <a:rPr sz="2400" spc="190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=</a:t>
            </a:r>
            <a:r>
              <a:rPr sz="2400" spc="125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101</a:t>
            </a:r>
            <a:r>
              <a:rPr sz="2400" spc="-10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−	9</a:t>
            </a:r>
            <a:endParaRPr sz="24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425319" y="3665346"/>
            <a:ext cx="537845" cy="282575"/>
          </a:xfrm>
          <a:custGeom>
            <a:avLst/>
            <a:gdLst/>
            <a:ahLst/>
            <a:cxnLst/>
            <a:rect l="l" t="t" r="r" b="b"/>
            <a:pathLst>
              <a:path w="537844" h="282575">
                <a:moveTo>
                  <a:pt x="447675" y="0"/>
                </a:moveTo>
                <a:lnTo>
                  <a:pt x="443611" y="11429"/>
                </a:lnTo>
                <a:lnTo>
                  <a:pt x="459992" y="18522"/>
                </a:lnTo>
                <a:lnTo>
                  <a:pt x="474075" y="28352"/>
                </a:lnTo>
                <a:lnTo>
                  <a:pt x="502614" y="73852"/>
                </a:lnTo>
                <a:lnTo>
                  <a:pt x="510909" y="115623"/>
                </a:lnTo>
                <a:lnTo>
                  <a:pt x="511937" y="139700"/>
                </a:lnTo>
                <a:lnTo>
                  <a:pt x="510889" y="164633"/>
                </a:lnTo>
                <a:lnTo>
                  <a:pt x="502507" y="207547"/>
                </a:lnTo>
                <a:lnTo>
                  <a:pt x="474075" y="253841"/>
                </a:lnTo>
                <a:lnTo>
                  <a:pt x="444119" y="270890"/>
                </a:lnTo>
                <a:lnTo>
                  <a:pt x="447675" y="282320"/>
                </a:lnTo>
                <a:lnTo>
                  <a:pt x="486171" y="264255"/>
                </a:lnTo>
                <a:lnTo>
                  <a:pt x="514476" y="233044"/>
                </a:lnTo>
                <a:lnTo>
                  <a:pt x="531907" y="191134"/>
                </a:lnTo>
                <a:lnTo>
                  <a:pt x="537718" y="141223"/>
                </a:lnTo>
                <a:lnTo>
                  <a:pt x="536265" y="115341"/>
                </a:lnTo>
                <a:lnTo>
                  <a:pt x="524644" y="69482"/>
                </a:lnTo>
                <a:lnTo>
                  <a:pt x="501521" y="32146"/>
                </a:lnTo>
                <a:lnTo>
                  <a:pt x="468131" y="7381"/>
                </a:lnTo>
                <a:lnTo>
                  <a:pt x="447675" y="0"/>
                </a:lnTo>
                <a:close/>
              </a:path>
              <a:path w="537844" h="282575">
                <a:moveTo>
                  <a:pt x="90043" y="0"/>
                </a:moveTo>
                <a:lnTo>
                  <a:pt x="51593" y="18097"/>
                </a:lnTo>
                <a:lnTo>
                  <a:pt x="23241" y="49529"/>
                </a:lnTo>
                <a:lnTo>
                  <a:pt x="5810" y="91424"/>
                </a:lnTo>
                <a:lnTo>
                  <a:pt x="0" y="141223"/>
                </a:lnTo>
                <a:lnTo>
                  <a:pt x="1452" y="167179"/>
                </a:lnTo>
                <a:lnTo>
                  <a:pt x="13073" y="213090"/>
                </a:lnTo>
                <a:lnTo>
                  <a:pt x="36125" y="250281"/>
                </a:lnTo>
                <a:lnTo>
                  <a:pt x="69514" y="274943"/>
                </a:lnTo>
                <a:lnTo>
                  <a:pt x="90043" y="282320"/>
                </a:lnTo>
                <a:lnTo>
                  <a:pt x="93599" y="270890"/>
                </a:lnTo>
                <a:lnTo>
                  <a:pt x="77475" y="263771"/>
                </a:lnTo>
                <a:lnTo>
                  <a:pt x="63579" y="253841"/>
                </a:lnTo>
                <a:lnTo>
                  <a:pt x="35103" y="207547"/>
                </a:lnTo>
                <a:lnTo>
                  <a:pt x="26808" y="164633"/>
                </a:lnTo>
                <a:lnTo>
                  <a:pt x="25781" y="139700"/>
                </a:lnTo>
                <a:lnTo>
                  <a:pt x="26808" y="115623"/>
                </a:lnTo>
                <a:lnTo>
                  <a:pt x="35103" y="73852"/>
                </a:lnTo>
                <a:lnTo>
                  <a:pt x="63722" y="28352"/>
                </a:lnTo>
                <a:lnTo>
                  <a:pt x="93980" y="11429"/>
                </a:lnTo>
                <a:lnTo>
                  <a:pt x="900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512567" y="3576066"/>
            <a:ext cx="10541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59435" algn="l"/>
              </a:tabLst>
            </a:pPr>
            <a:r>
              <a:rPr sz="2400" dirty="0">
                <a:latin typeface="Cambria Math"/>
                <a:cs typeface="Cambria Math"/>
              </a:rPr>
              <a:t>11	=</a:t>
            </a:r>
            <a:r>
              <a:rPr sz="2400" spc="45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2</a:t>
            </a:r>
            <a:endParaRPr sz="24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9740" y="1239977"/>
            <a:ext cx="32581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Example</a:t>
            </a:r>
            <a:r>
              <a:rPr sz="2800" b="1" spc="-25" dirty="0">
                <a:solidFill>
                  <a:srgbClr val="4F81BC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1</a:t>
            </a:r>
            <a:r>
              <a:rPr sz="2800" b="1" spc="-10" dirty="0">
                <a:solidFill>
                  <a:srgbClr val="4F81BC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–</a:t>
            </a:r>
            <a:r>
              <a:rPr sz="2800" b="1" spc="-20" dirty="0">
                <a:solidFill>
                  <a:srgbClr val="4F81BC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4F81BC"/>
                </a:solidFill>
                <a:latin typeface="Times New Roman"/>
                <a:cs typeface="Times New Roman"/>
              </a:rPr>
              <a:t>Solution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8521" y="2016150"/>
            <a:ext cx="7876048" cy="286512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62000" y="2897576"/>
            <a:ext cx="7929285" cy="1762208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609600" y="393500"/>
            <a:ext cx="254444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latin typeface="Times New Roman"/>
                <a:cs typeface="Times New Roman"/>
              </a:rPr>
              <a:t>Division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dirty="0"/>
              <a:t>11</a:t>
            </a:fld>
            <a:endParaRPr spc="-5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9740" y="1239977"/>
            <a:ext cx="16351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Example</a:t>
            </a:r>
            <a:r>
              <a:rPr sz="2800" b="1" spc="-65" dirty="0">
                <a:solidFill>
                  <a:srgbClr val="4F81BC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2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083" y="2020894"/>
            <a:ext cx="7809382" cy="286015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86426" y="305006"/>
            <a:ext cx="254444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latin typeface="Times New Roman"/>
                <a:cs typeface="Times New Roman"/>
              </a:rPr>
              <a:t>Division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dirty="0"/>
              <a:t>12</a:t>
            </a:fld>
            <a:endParaRPr spc="-5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9740" y="1239977"/>
            <a:ext cx="32581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Example</a:t>
            </a:r>
            <a:r>
              <a:rPr sz="2800" b="1" spc="-25" dirty="0">
                <a:solidFill>
                  <a:srgbClr val="4F81BC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2</a:t>
            </a:r>
            <a:r>
              <a:rPr sz="2800" b="1" spc="-10" dirty="0">
                <a:solidFill>
                  <a:srgbClr val="4F81BC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–</a:t>
            </a:r>
            <a:r>
              <a:rPr sz="2800" b="1" spc="-20" dirty="0">
                <a:solidFill>
                  <a:srgbClr val="4F81BC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4F81BC"/>
                </a:solidFill>
                <a:latin typeface="Times New Roman"/>
                <a:cs typeface="Times New Roman"/>
              </a:rPr>
              <a:t>Solution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083" y="2020894"/>
            <a:ext cx="7809382" cy="286015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12559" y="214337"/>
            <a:ext cx="533565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Division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dirty="0"/>
              <a:t>13</a:t>
            </a:fld>
            <a:endParaRPr spc="-5" dirty="0"/>
          </a:p>
        </p:txBody>
      </p:sp>
      <p:sp>
        <p:nvSpPr>
          <p:cNvPr id="5" name="object 5"/>
          <p:cNvSpPr/>
          <p:nvPr/>
        </p:nvSpPr>
        <p:spPr>
          <a:xfrm>
            <a:off x="2127504" y="2946399"/>
            <a:ext cx="66675" cy="276860"/>
          </a:xfrm>
          <a:custGeom>
            <a:avLst/>
            <a:gdLst/>
            <a:ahLst/>
            <a:cxnLst/>
            <a:rect l="l" t="t" r="r" b="b"/>
            <a:pathLst>
              <a:path w="66675" h="276860">
                <a:moveTo>
                  <a:pt x="66421" y="0"/>
                </a:moveTo>
                <a:lnTo>
                  <a:pt x="40259" y="0"/>
                </a:lnTo>
                <a:lnTo>
                  <a:pt x="40259" y="265430"/>
                </a:lnTo>
                <a:lnTo>
                  <a:pt x="0" y="265430"/>
                </a:lnTo>
                <a:lnTo>
                  <a:pt x="0" y="276860"/>
                </a:lnTo>
                <a:lnTo>
                  <a:pt x="66421" y="276860"/>
                </a:lnTo>
                <a:lnTo>
                  <a:pt x="66421" y="265430"/>
                </a:lnTo>
                <a:lnTo>
                  <a:pt x="664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64475" y="2946399"/>
            <a:ext cx="66675" cy="276860"/>
          </a:xfrm>
          <a:custGeom>
            <a:avLst/>
            <a:gdLst/>
            <a:ahLst/>
            <a:cxnLst/>
            <a:rect l="l" t="t" r="r" b="b"/>
            <a:pathLst>
              <a:path w="66675" h="276860">
                <a:moveTo>
                  <a:pt x="66370" y="265430"/>
                </a:moveTo>
                <a:lnTo>
                  <a:pt x="26187" y="265430"/>
                </a:lnTo>
                <a:lnTo>
                  <a:pt x="26187" y="0"/>
                </a:lnTo>
                <a:lnTo>
                  <a:pt x="0" y="0"/>
                </a:lnTo>
                <a:lnTo>
                  <a:pt x="0" y="265430"/>
                </a:lnTo>
                <a:lnTo>
                  <a:pt x="0" y="276860"/>
                </a:lnTo>
                <a:lnTo>
                  <a:pt x="66370" y="276860"/>
                </a:lnTo>
                <a:lnTo>
                  <a:pt x="66370" y="26543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361944" y="2946399"/>
            <a:ext cx="66675" cy="276860"/>
          </a:xfrm>
          <a:custGeom>
            <a:avLst/>
            <a:gdLst/>
            <a:ahLst/>
            <a:cxnLst/>
            <a:rect l="l" t="t" r="r" b="b"/>
            <a:pathLst>
              <a:path w="66675" h="276860">
                <a:moveTo>
                  <a:pt x="66421" y="0"/>
                </a:moveTo>
                <a:lnTo>
                  <a:pt x="40259" y="0"/>
                </a:lnTo>
                <a:lnTo>
                  <a:pt x="40259" y="265430"/>
                </a:lnTo>
                <a:lnTo>
                  <a:pt x="0" y="265430"/>
                </a:lnTo>
                <a:lnTo>
                  <a:pt x="0" y="276860"/>
                </a:lnTo>
                <a:lnTo>
                  <a:pt x="66421" y="276860"/>
                </a:lnTo>
                <a:lnTo>
                  <a:pt x="66421" y="265430"/>
                </a:lnTo>
                <a:lnTo>
                  <a:pt x="664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656459" y="2946399"/>
            <a:ext cx="66675" cy="276860"/>
          </a:xfrm>
          <a:custGeom>
            <a:avLst/>
            <a:gdLst/>
            <a:ahLst/>
            <a:cxnLst/>
            <a:rect l="l" t="t" r="r" b="b"/>
            <a:pathLst>
              <a:path w="66675" h="276860">
                <a:moveTo>
                  <a:pt x="66421" y="265430"/>
                </a:moveTo>
                <a:lnTo>
                  <a:pt x="26162" y="265430"/>
                </a:lnTo>
                <a:lnTo>
                  <a:pt x="26162" y="0"/>
                </a:lnTo>
                <a:lnTo>
                  <a:pt x="0" y="0"/>
                </a:lnTo>
                <a:lnTo>
                  <a:pt x="0" y="265430"/>
                </a:lnTo>
                <a:lnTo>
                  <a:pt x="0" y="276860"/>
                </a:lnTo>
                <a:lnTo>
                  <a:pt x="66421" y="276860"/>
                </a:lnTo>
                <a:lnTo>
                  <a:pt x="66421" y="26543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49351" y="2855214"/>
            <a:ext cx="1584960" cy="1112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87705" algn="l"/>
              </a:tabLst>
            </a:pPr>
            <a:r>
              <a:rPr sz="2400" dirty="0">
                <a:latin typeface="Cambria Math"/>
                <a:cs typeface="Cambria Math"/>
              </a:rPr>
              <a:t>𝑞</a:t>
            </a:r>
            <a:r>
              <a:rPr sz="2400" spc="204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=	</a:t>
            </a:r>
            <a:r>
              <a:rPr sz="2400" spc="-5" dirty="0">
                <a:latin typeface="Cambria Math"/>
                <a:cs typeface="Cambria Math"/>
              </a:rPr>
              <a:t>−</a:t>
            </a:r>
            <a:r>
              <a:rPr sz="2400" dirty="0">
                <a:latin typeface="Cambria Math"/>
                <a:cs typeface="Cambria Math"/>
              </a:rPr>
              <a:t>11</a:t>
            </a:r>
            <a:r>
              <a:rPr sz="2400" spc="-5" dirty="0">
                <a:latin typeface="Cambria Math"/>
                <a:cs typeface="Cambria Math"/>
              </a:rPr>
              <a:t>/</a:t>
            </a:r>
            <a:r>
              <a:rPr sz="2400" dirty="0">
                <a:latin typeface="Cambria Math"/>
                <a:cs typeface="Cambria Math"/>
              </a:rPr>
              <a:t>3</a:t>
            </a:r>
            <a:endParaRPr sz="2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35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Cambria Math"/>
                <a:cs typeface="Cambria Math"/>
              </a:rPr>
              <a:t>𝑟</a:t>
            </a:r>
            <a:r>
              <a:rPr sz="2400" spc="165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=</a:t>
            </a:r>
            <a:r>
              <a:rPr sz="2400" spc="100" dirty="0">
                <a:latin typeface="Cambria Math"/>
                <a:cs typeface="Cambria Math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−11</a:t>
            </a:r>
            <a:r>
              <a:rPr sz="2400" spc="-25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−</a:t>
            </a:r>
            <a:endParaRPr sz="24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062607" y="3665346"/>
            <a:ext cx="368935" cy="282575"/>
          </a:xfrm>
          <a:custGeom>
            <a:avLst/>
            <a:gdLst/>
            <a:ahLst/>
            <a:cxnLst/>
            <a:rect l="l" t="t" r="r" b="b"/>
            <a:pathLst>
              <a:path w="368935" h="282575">
                <a:moveTo>
                  <a:pt x="278511" y="0"/>
                </a:moveTo>
                <a:lnTo>
                  <a:pt x="274447" y="11429"/>
                </a:lnTo>
                <a:lnTo>
                  <a:pt x="290828" y="18522"/>
                </a:lnTo>
                <a:lnTo>
                  <a:pt x="304911" y="28352"/>
                </a:lnTo>
                <a:lnTo>
                  <a:pt x="333450" y="73852"/>
                </a:lnTo>
                <a:lnTo>
                  <a:pt x="341745" y="115623"/>
                </a:lnTo>
                <a:lnTo>
                  <a:pt x="342773" y="139700"/>
                </a:lnTo>
                <a:lnTo>
                  <a:pt x="341725" y="164633"/>
                </a:lnTo>
                <a:lnTo>
                  <a:pt x="333343" y="207547"/>
                </a:lnTo>
                <a:lnTo>
                  <a:pt x="304911" y="253841"/>
                </a:lnTo>
                <a:lnTo>
                  <a:pt x="274955" y="270890"/>
                </a:lnTo>
                <a:lnTo>
                  <a:pt x="278511" y="282320"/>
                </a:lnTo>
                <a:lnTo>
                  <a:pt x="317007" y="264255"/>
                </a:lnTo>
                <a:lnTo>
                  <a:pt x="345313" y="233044"/>
                </a:lnTo>
                <a:lnTo>
                  <a:pt x="362743" y="191134"/>
                </a:lnTo>
                <a:lnTo>
                  <a:pt x="368554" y="141223"/>
                </a:lnTo>
                <a:lnTo>
                  <a:pt x="367101" y="115341"/>
                </a:lnTo>
                <a:lnTo>
                  <a:pt x="355480" y="69482"/>
                </a:lnTo>
                <a:lnTo>
                  <a:pt x="332357" y="32146"/>
                </a:lnTo>
                <a:lnTo>
                  <a:pt x="298967" y="7381"/>
                </a:lnTo>
                <a:lnTo>
                  <a:pt x="278511" y="0"/>
                </a:lnTo>
                <a:close/>
              </a:path>
              <a:path w="368935" h="282575">
                <a:moveTo>
                  <a:pt x="90043" y="0"/>
                </a:moveTo>
                <a:lnTo>
                  <a:pt x="51593" y="18097"/>
                </a:lnTo>
                <a:lnTo>
                  <a:pt x="23241" y="49529"/>
                </a:lnTo>
                <a:lnTo>
                  <a:pt x="5810" y="91424"/>
                </a:lnTo>
                <a:lnTo>
                  <a:pt x="0" y="141223"/>
                </a:lnTo>
                <a:lnTo>
                  <a:pt x="1452" y="167179"/>
                </a:lnTo>
                <a:lnTo>
                  <a:pt x="13073" y="213090"/>
                </a:lnTo>
                <a:lnTo>
                  <a:pt x="36125" y="250281"/>
                </a:lnTo>
                <a:lnTo>
                  <a:pt x="69514" y="274943"/>
                </a:lnTo>
                <a:lnTo>
                  <a:pt x="90043" y="282320"/>
                </a:lnTo>
                <a:lnTo>
                  <a:pt x="93599" y="270890"/>
                </a:lnTo>
                <a:lnTo>
                  <a:pt x="77475" y="263771"/>
                </a:lnTo>
                <a:lnTo>
                  <a:pt x="63579" y="253841"/>
                </a:lnTo>
                <a:lnTo>
                  <a:pt x="35103" y="207547"/>
                </a:lnTo>
                <a:lnTo>
                  <a:pt x="26808" y="164633"/>
                </a:lnTo>
                <a:lnTo>
                  <a:pt x="25781" y="139700"/>
                </a:lnTo>
                <a:lnTo>
                  <a:pt x="26808" y="115623"/>
                </a:lnTo>
                <a:lnTo>
                  <a:pt x="35103" y="73852"/>
                </a:lnTo>
                <a:lnTo>
                  <a:pt x="63722" y="28352"/>
                </a:lnTo>
                <a:lnTo>
                  <a:pt x="93980" y="11429"/>
                </a:lnTo>
                <a:lnTo>
                  <a:pt x="900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484754" y="3665346"/>
            <a:ext cx="595630" cy="282575"/>
          </a:xfrm>
          <a:custGeom>
            <a:avLst/>
            <a:gdLst/>
            <a:ahLst/>
            <a:cxnLst/>
            <a:rect l="l" t="t" r="r" b="b"/>
            <a:pathLst>
              <a:path w="595630" h="282575">
                <a:moveTo>
                  <a:pt x="505587" y="0"/>
                </a:moveTo>
                <a:lnTo>
                  <a:pt x="501522" y="11429"/>
                </a:lnTo>
                <a:lnTo>
                  <a:pt x="517904" y="18522"/>
                </a:lnTo>
                <a:lnTo>
                  <a:pt x="531987" y="28352"/>
                </a:lnTo>
                <a:lnTo>
                  <a:pt x="560526" y="73852"/>
                </a:lnTo>
                <a:lnTo>
                  <a:pt x="568821" y="115623"/>
                </a:lnTo>
                <a:lnTo>
                  <a:pt x="569849" y="139700"/>
                </a:lnTo>
                <a:lnTo>
                  <a:pt x="568801" y="164633"/>
                </a:lnTo>
                <a:lnTo>
                  <a:pt x="560419" y="207547"/>
                </a:lnTo>
                <a:lnTo>
                  <a:pt x="531987" y="253841"/>
                </a:lnTo>
                <a:lnTo>
                  <a:pt x="502031" y="270890"/>
                </a:lnTo>
                <a:lnTo>
                  <a:pt x="505587" y="282320"/>
                </a:lnTo>
                <a:lnTo>
                  <a:pt x="544083" y="264255"/>
                </a:lnTo>
                <a:lnTo>
                  <a:pt x="572388" y="233044"/>
                </a:lnTo>
                <a:lnTo>
                  <a:pt x="589819" y="191134"/>
                </a:lnTo>
                <a:lnTo>
                  <a:pt x="595630" y="141223"/>
                </a:lnTo>
                <a:lnTo>
                  <a:pt x="594177" y="115341"/>
                </a:lnTo>
                <a:lnTo>
                  <a:pt x="582556" y="69482"/>
                </a:lnTo>
                <a:lnTo>
                  <a:pt x="559433" y="32146"/>
                </a:lnTo>
                <a:lnTo>
                  <a:pt x="526043" y="7381"/>
                </a:lnTo>
                <a:lnTo>
                  <a:pt x="505587" y="0"/>
                </a:lnTo>
                <a:close/>
              </a:path>
              <a:path w="595630" h="282575">
                <a:moveTo>
                  <a:pt x="90043" y="0"/>
                </a:moveTo>
                <a:lnTo>
                  <a:pt x="51593" y="18097"/>
                </a:lnTo>
                <a:lnTo>
                  <a:pt x="23240" y="49529"/>
                </a:lnTo>
                <a:lnTo>
                  <a:pt x="5810" y="91424"/>
                </a:lnTo>
                <a:lnTo>
                  <a:pt x="0" y="141223"/>
                </a:lnTo>
                <a:lnTo>
                  <a:pt x="1452" y="167179"/>
                </a:lnTo>
                <a:lnTo>
                  <a:pt x="13073" y="213090"/>
                </a:lnTo>
                <a:lnTo>
                  <a:pt x="36125" y="250281"/>
                </a:lnTo>
                <a:lnTo>
                  <a:pt x="69514" y="274943"/>
                </a:lnTo>
                <a:lnTo>
                  <a:pt x="90043" y="282320"/>
                </a:lnTo>
                <a:lnTo>
                  <a:pt x="93599" y="270890"/>
                </a:lnTo>
                <a:lnTo>
                  <a:pt x="77475" y="263771"/>
                </a:lnTo>
                <a:lnTo>
                  <a:pt x="63579" y="253841"/>
                </a:lnTo>
                <a:lnTo>
                  <a:pt x="35103" y="207547"/>
                </a:lnTo>
                <a:lnTo>
                  <a:pt x="26808" y="164633"/>
                </a:lnTo>
                <a:lnTo>
                  <a:pt x="25781" y="139700"/>
                </a:lnTo>
                <a:lnTo>
                  <a:pt x="26808" y="115623"/>
                </a:lnTo>
                <a:lnTo>
                  <a:pt x="35103" y="73852"/>
                </a:lnTo>
                <a:lnTo>
                  <a:pt x="63722" y="28352"/>
                </a:lnTo>
                <a:lnTo>
                  <a:pt x="93980" y="11429"/>
                </a:lnTo>
                <a:lnTo>
                  <a:pt x="900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149855" y="2855214"/>
            <a:ext cx="2179320" cy="1112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0020">
              <a:lnSpc>
                <a:spcPct val="100000"/>
              </a:lnSpc>
              <a:spcBef>
                <a:spcPts val="100"/>
              </a:spcBef>
              <a:tabLst>
                <a:tab pos="579755" algn="l"/>
                <a:tab pos="1396365" algn="l"/>
              </a:tabLst>
            </a:pPr>
            <a:r>
              <a:rPr sz="2400" dirty="0">
                <a:latin typeface="Cambria Math"/>
                <a:cs typeface="Cambria Math"/>
              </a:rPr>
              <a:t>=	</a:t>
            </a:r>
            <a:r>
              <a:rPr sz="2400" spc="-5" dirty="0">
                <a:latin typeface="Cambria Math"/>
                <a:cs typeface="Cambria Math"/>
              </a:rPr>
              <a:t>−3.6	</a:t>
            </a:r>
            <a:r>
              <a:rPr sz="2400" dirty="0">
                <a:latin typeface="Cambria Math"/>
                <a:cs typeface="Cambria Math"/>
              </a:rPr>
              <a:t>=</a:t>
            </a:r>
            <a:r>
              <a:rPr sz="2400" spc="45" dirty="0">
                <a:latin typeface="Cambria Math"/>
                <a:cs typeface="Cambria Math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−4,</a:t>
            </a:r>
            <a:endParaRPr sz="2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35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tabLst>
                <a:tab pos="434340" algn="l"/>
                <a:tab pos="1039494" algn="l"/>
              </a:tabLst>
            </a:pPr>
            <a:r>
              <a:rPr sz="2400" dirty="0">
                <a:latin typeface="Cambria Math"/>
                <a:cs typeface="Cambria Math"/>
              </a:rPr>
              <a:t>3	</a:t>
            </a:r>
            <a:r>
              <a:rPr sz="2400" spc="-5" dirty="0">
                <a:latin typeface="Cambria Math"/>
                <a:cs typeface="Cambria Math"/>
              </a:rPr>
              <a:t>−4	</a:t>
            </a:r>
            <a:r>
              <a:rPr sz="2400" dirty="0">
                <a:latin typeface="Cambria Math"/>
                <a:cs typeface="Cambria Math"/>
              </a:rPr>
              <a:t>=</a:t>
            </a:r>
            <a:r>
              <a:rPr sz="2400" spc="85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1</a:t>
            </a:r>
            <a:endParaRPr sz="24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9740" y="1239977"/>
            <a:ext cx="32581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Example</a:t>
            </a:r>
            <a:r>
              <a:rPr sz="2800" b="1" spc="-25" dirty="0">
                <a:solidFill>
                  <a:srgbClr val="4F81BC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2</a:t>
            </a:r>
            <a:r>
              <a:rPr sz="2800" b="1" spc="-10" dirty="0">
                <a:solidFill>
                  <a:srgbClr val="4F81BC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–</a:t>
            </a:r>
            <a:r>
              <a:rPr sz="2800" b="1" spc="-20" dirty="0">
                <a:solidFill>
                  <a:srgbClr val="4F81BC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4F81BC"/>
                </a:solidFill>
                <a:latin typeface="Times New Roman"/>
                <a:cs typeface="Times New Roman"/>
              </a:rPr>
              <a:t>Solution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083" y="2020894"/>
            <a:ext cx="7809382" cy="28601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4111" y="2993065"/>
            <a:ext cx="7818777" cy="1876203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419083" y="251009"/>
            <a:ext cx="254444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latin typeface="Times New Roman"/>
                <a:cs typeface="Times New Roman"/>
              </a:rPr>
              <a:t>Division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dirty="0"/>
              <a:t>14</a:t>
            </a:fld>
            <a:endParaRPr spc="-5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9740" y="1239977"/>
            <a:ext cx="2242185" cy="34404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Example</a:t>
            </a:r>
            <a:r>
              <a:rPr sz="2800" b="1" spc="-35" dirty="0">
                <a:solidFill>
                  <a:srgbClr val="4F81BC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3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b="1" spc="-5" dirty="0">
                <a:latin typeface="Times New Roman"/>
                <a:cs typeface="Times New Roman"/>
              </a:rPr>
              <a:t>Evaluate: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469900" indent="-457834">
              <a:lnSpc>
                <a:spcPct val="100000"/>
              </a:lnSpc>
              <a:buFont typeface="Wingdings"/>
              <a:buChar char=""/>
              <a:tabLst>
                <a:tab pos="469900" algn="l"/>
                <a:tab pos="470534" algn="l"/>
              </a:tabLst>
            </a:pPr>
            <a:r>
              <a:rPr sz="2800" spc="-5" dirty="0">
                <a:latin typeface="Cambria Math"/>
                <a:cs typeface="Cambria Math"/>
              </a:rPr>
              <a:t>11</a:t>
            </a:r>
            <a:r>
              <a:rPr sz="2800" spc="-40" dirty="0">
                <a:latin typeface="Cambria Math"/>
                <a:cs typeface="Cambria Math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𝐦𝐨𝐝</a:t>
            </a:r>
            <a:r>
              <a:rPr sz="2800" spc="-15" dirty="0">
                <a:latin typeface="Cambria Math"/>
                <a:cs typeface="Cambria Math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2</a:t>
            </a:r>
            <a:endParaRPr sz="28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31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"/>
            </a:pPr>
            <a:endParaRPr sz="2600">
              <a:latin typeface="Cambria Math"/>
              <a:cs typeface="Cambria Math"/>
            </a:endParaRPr>
          </a:p>
          <a:p>
            <a:pPr marL="469900" indent="-457834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469900" algn="l"/>
                <a:tab pos="470534" algn="l"/>
              </a:tabLst>
            </a:pPr>
            <a:r>
              <a:rPr sz="2800" spc="-10" dirty="0">
                <a:latin typeface="Cambria Math"/>
                <a:cs typeface="Cambria Math"/>
              </a:rPr>
              <a:t>−11</a:t>
            </a:r>
            <a:r>
              <a:rPr sz="2800" spc="-45" dirty="0">
                <a:latin typeface="Cambria Math"/>
                <a:cs typeface="Cambria Math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𝐦𝐨𝐝</a:t>
            </a:r>
            <a:r>
              <a:rPr sz="2800" spc="-30" dirty="0">
                <a:latin typeface="Cambria Math"/>
                <a:cs typeface="Cambria Math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2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09600" y="304800"/>
            <a:ext cx="5971031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Division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dirty="0"/>
              <a:t>15</a:t>
            </a:fld>
            <a:endParaRPr spc="-5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92397" y="316279"/>
            <a:ext cx="274891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Division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Example</a:t>
            </a:r>
            <a:r>
              <a:rPr spc="-25" dirty="0"/>
              <a:t> </a:t>
            </a:r>
            <a:r>
              <a:rPr spc="-5" dirty="0"/>
              <a:t>3</a:t>
            </a:r>
            <a:r>
              <a:rPr spc="-10" dirty="0"/>
              <a:t> </a:t>
            </a:r>
            <a:r>
              <a:rPr spc="-5" dirty="0"/>
              <a:t>–</a:t>
            </a:r>
            <a:r>
              <a:rPr spc="-20" dirty="0"/>
              <a:t> </a:t>
            </a:r>
            <a:r>
              <a:rPr dirty="0"/>
              <a:t>Solution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900"/>
          </a:p>
          <a:p>
            <a:pPr marL="12700">
              <a:lnSpc>
                <a:spcPct val="100000"/>
              </a:lnSpc>
            </a:pPr>
            <a:r>
              <a:rPr spc="-5" dirty="0">
                <a:solidFill>
                  <a:srgbClr val="000000"/>
                </a:solidFill>
              </a:rPr>
              <a:t>Evaluate:</a:t>
            </a: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/>
          </a:p>
          <a:p>
            <a:pPr marL="469900" indent="-457834">
              <a:lnSpc>
                <a:spcPct val="100000"/>
              </a:lnSpc>
              <a:buFont typeface="Wingdings"/>
              <a:buChar char=""/>
              <a:tabLst>
                <a:tab pos="469900" algn="l"/>
                <a:tab pos="470534" algn="l"/>
              </a:tabLst>
            </a:pPr>
            <a:r>
              <a:rPr b="0" spc="-5" dirty="0">
                <a:solidFill>
                  <a:srgbClr val="000000"/>
                </a:solidFill>
                <a:latin typeface="Cambria Math"/>
                <a:cs typeface="Cambria Math"/>
              </a:rPr>
              <a:t>11</a:t>
            </a:r>
            <a:r>
              <a:rPr b="0" spc="-25" dirty="0">
                <a:solidFill>
                  <a:srgbClr val="000000"/>
                </a:solidFill>
                <a:latin typeface="Cambria Math"/>
                <a:cs typeface="Cambria Math"/>
              </a:rPr>
              <a:t> </a:t>
            </a:r>
            <a:r>
              <a:rPr b="0" spc="-5" dirty="0">
                <a:solidFill>
                  <a:srgbClr val="000000"/>
                </a:solidFill>
                <a:latin typeface="Cambria Math"/>
                <a:cs typeface="Cambria Math"/>
              </a:rPr>
              <a:t>𝐦𝐨𝐝 2</a:t>
            </a:r>
            <a:r>
              <a:rPr b="0" spc="140" dirty="0">
                <a:solidFill>
                  <a:srgbClr val="000000"/>
                </a:solidFill>
                <a:latin typeface="Cambria Math"/>
                <a:cs typeface="Cambria Math"/>
              </a:rPr>
              <a:t> </a:t>
            </a:r>
            <a:r>
              <a:rPr b="0" spc="-5" dirty="0">
                <a:solidFill>
                  <a:srgbClr val="000000"/>
                </a:solidFill>
                <a:latin typeface="Cambria Math"/>
                <a:cs typeface="Cambria Math"/>
              </a:rPr>
              <a:t>=</a:t>
            </a:r>
            <a:r>
              <a:rPr b="0" spc="150" dirty="0">
                <a:solidFill>
                  <a:srgbClr val="000000"/>
                </a:solidFill>
                <a:latin typeface="Cambria Math"/>
                <a:cs typeface="Cambria Math"/>
              </a:rPr>
              <a:t> </a:t>
            </a:r>
            <a:r>
              <a:rPr b="0" spc="-5" dirty="0">
                <a:solidFill>
                  <a:srgbClr val="000000"/>
                </a:solidFill>
                <a:latin typeface="Cambria Math"/>
                <a:cs typeface="Cambria Math"/>
              </a:rPr>
              <a:t>1</a:t>
            </a: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31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"/>
            </a:pPr>
            <a:endParaRPr sz="2600">
              <a:latin typeface="Cambria Math"/>
              <a:cs typeface="Cambria Math"/>
            </a:endParaRPr>
          </a:p>
          <a:p>
            <a:pPr marL="469900" indent="-457834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469900" algn="l"/>
                <a:tab pos="470534" algn="l"/>
              </a:tabLst>
            </a:pPr>
            <a:r>
              <a:rPr b="0" spc="-10" dirty="0">
                <a:solidFill>
                  <a:srgbClr val="000000"/>
                </a:solidFill>
                <a:latin typeface="Cambria Math"/>
                <a:cs typeface="Cambria Math"/>
              </a:rPr>
              <a:t>−11</a:t>
            </a:r>
            <a:r>
              <a:rPr b="0" spc="-25" dirty="0">
                <a:solidFill>
                  <a:srgbClr val="000000"/>
                </a:solidFill>
                <a:latin typeface="Cambria Math"/>
                <a:cs typeface="Cambria Math"/>
              </a:rPr>
              <a:t> </a:t>
            </a:r>
            <a:r>
              <a:rPr b="0" spc="-5" dirty="0">
                <a:solidFill>
                  <a:srgbClr val="000000"/>
                </a:solidFill>
                <a:latin typeface="Cambria Math"/>
                <a:cs typeface="Cambria Math"/>
              </a:rPr>
              <a:t>𝐦𝐨𝐝</a:t>
            </a:r>
            <a:r>
              <a:rPr b="0" dirty="0">
                <a:solidFill>
                  <a:srgbClr val="000000"/>
                </a:solidFill>
                <a:latin typeface="Cambria Math"/>
                <a:cs typeface="Cambria Math"/>
              </a:rPr>
              <a:t> </a:t>
            </a:r>
            <a:r>
              <a:rPr b="0" spc="-5" dirty="0">
                <a:solidFill>
                  <a:srgbClr val="000000"/>
                </a:solidFill>
                <a:latin typeface="Cambria Math"/>
                <a:cs typeface="Cambria Math"/>
              </a:rPr>
              <a:t>2</a:t>
            </a:r>
            <a:r>
              <a:rPr b="0" spc="145" dirty="0">
                <a:solidFill>
                  <a:srgbClr val="000000"/>
                </a:solidFill>
                <a:latin typeface="Cambria Math"/>
                <a:cs typeface="Cambria Math"/>
              </a:rPr>
              <a:t> </a:t>
            </a:r>
            <a:r>
              <a:rPr b="0" spc="-5" dirty="0">
                <a:solidFill>
                  <a:srgbClr val="000000"/>
                </a:solidFill>
                <a:latin typeface="Cambria Math"/>
                <a:cs typeface="Cambria Math"/>
              </a:rPr>
              <a:t>=</a:t>
            </a:r>
            <a:r>
              <a:rPr b="0" spc="150" dirty="0">
                <a:solidFill>
                  <a:srgbClr val="000000"/>
                </a:solidFill>
                <a:latin typeface="Cambria Math"/>
                <a:cs typeface="Cambria Math"/>
              </a:rPr>
              <a:t> </a:t>
            </a:r>
            <a:r>
              <a:rPr b="0" spc="-5" dirty="0">
                <a:solidFill>
                  <a:srgbClr val="000000"/>
                </a:solidFill>
                <a:latin typeface="Cambria Math"/>
                <a:cs typeface="Cambria Math"/>
              </a:rPr>
              <a:t>1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dirty="0"/>
              <a:t>16</a:t>
            </a:fld>
            <a:endParaRPr spc="-5" dirty="0"/>
          </a:p>
        </p:txBody>
      </p:sp>
      <p:grpSp>
        <p:nvGrpSpPr>
          <p:cNvPr id="4" name="object 4"/>
          <p:cNvGrpSpPr/>
          <p:nvPr/>
        </p:nvGrpSpPr>
        <p:grpSpPr>
          <a:xfrm>
            <a:off x="3085592" y="1740645"/>
            <a:ext cx="4763135" cy="1489075"/>
            <a:chOff x="3085592" y="1740645"/>
            <a:chExt cx="4763135" cy="1489075"/>
          </a:xfrm>
        </p:grpSpPr>
        <p:sp>
          <p:nvSpPr>
            <p:cNvPr id="5" name="object 5"/>
            <p:cNvSpPr/>
            <p:nvPr/>
          </p:nvSpPr>
          <p:spPr>
            <a:xfrm>
              <a:off x="3098292" y="1753345"/>
              <a:ext cx="4737735" cy="1463675"/>
            </a:xfrm>
            <a:custGeom>
              <a:avLst/>
              <a:gdLst/>
              <a:ahLst/>
              <a:cxnLst/>
              <a:rect l="l" t="t" r="r" b="b"/>
              <a:pathLst>
                <a:path w="4737734" h="1463675">
                  <a:moveTo>
                    <a:pt x="0" y="1463437"/>
                  </a:moveTo>
                  <a:lnTo>
                    <a:pt x="994409" y="962930"/>
                  </a:lnTo>
                  <a:lnTo>
                    <a:pt x="943630" y="943817"/>
                  </a:lnTo>
                  <a:lnTo>
                    <a:pt x="895956" y="924317"/>
                  </a:lnTo>
                  <a:lnTo>
                    <a:pt x="851377" y="904453"/>
                  </a:lnTo>
                  <a:lnTo>
                    <a:pt x="809883" y="884251"/>
                  </a:lnTo>
                  <a:lnTo>
                    <a:pt x="771463" y="863735"/>
                  </a:lnTo>
                  <a:lnTo>
                    <a:pt x="736108" y="842932"/>
                  </a:lnTo>
                  <a:lnTo>
                    <a:pt x="703805" y="821866"/>
                  </a:lnTo>
                  <a:lnTo>
                    <a:pt x="648317" y="779043"/>
                  </a:lnTo>
                  <a:lnTo>
                    <a:pt x="604915" y="735468"/>
                  </a:lnTo>
                  <a:lnTo>
                    <a:pt x="573514" y="691339"/>
                  </a:lnTo>
                  <a:lnTo>
                    <a:pt x="554031" y="646856"/>
                  </a:lnTo>
                  <a:lnTo>
                    <a:pt x="546381" y="602220"/>
                  </a:lnTo>
                  <a:lnTo>
                    <a:pt x="546967" y="579906"/>
                  </a:lnTo>
                  <a:lnTo>
                    <a:pt x="556908" y="535413"/>
                  </a:lnTo>
                  <a:lnTo>
                    <a:pt x="578471" y="491265"/>
                  </a:lnTo>
                  <a:lnTo>
                    <a:pt x="611572" y="447663"/>
                  </a:lnTo>
                  <a:lnTo>
                    <a:pt x="656126" y="404805"/>
                  </a:lnTo>
                  <a:lnTo>
                    <a:pt x="712048" y="362892"/>
                  </a:lnTo>
                  <a:lnTo>
                    <a:pt x="744247" y="342352"/>
                  </a:lnTo>
                  <a:lnTo>
                    <a:pt x="779256" y="322122"/>
                  </a:lnTo>
                  <a:lnTo>
                    <a:pt x="817065" y="302229"/>
                  </a:lnTo>
                  <a:lnTo>
                    <a:pt x="857663" y="282697"/>
                  </a:lnTo>
                  <a:lnTo>
                    <a:pt x="901040" y="263551"/>
                  </a:lnTo>
                  <a:lnTo>
                    <a:pt x="947186" y="244816"/>
                  </a:lnTo>
                  <a:lnTo>
                    <a:pt x="996090" y="226516"/>
                  </a:lnTo>
                  <a:lnTo>
                    <a:pt x="1047740" y="208678"/>
                  </a:lnTo>
                  <a:lnTo>
                    <a:pt x="1102128" y="191325"/>
                  </a:lnTo>
                  <a:lnTo>
                    <a:pt x="1159242" y="174483"/>
                  </a:lnTo>
                  <a:lnTo>
                    <a:pt x="1219071" y="158176"/>
                  </a:lnTo>
                  <a:lnTo>
                    <a:pt x="1281605" y="142431"/>
                  </a:lnTo>
                  <a:lnTo>
                    <a:pt x="1346834" y="127270"/>
                  </a:lnTo>
                  <a:lnTo>
                    <a:pt x="1393443" y="117158"/>
                  </a:lnTo>
                  <a:lnTo>
                    <a:pt x="1440725" y="107472"/>
                  </a:lnTo>
                  <a:lnTo>
                    <a:pt x="1488650" y="98211"/>
                  </a:lnTo>
                  <a:lnTo>
                    <a:pt x="1537189" y="89373"/>
                  </a:lnTo>
                  <a:lnTo>
                    <a:pt x="1586313" y="80959"/>
                  </a:lnTo>
                  <a:lnTo>
                    <a:pt x="1635992" y="72968"/>
                  </a:lnTo>
                  <a:lnTo>
                    <a:pt x="1686196" y="65397"/>
                  </a:lnTo>
                  <a:lnTo>
                    <a:pt x="1736896" y="58246"/>
                  </a:lnTo>
                  <a:lnTo>
                    <a:pt x="1788062" y="51515"/>
                  </a:lnTo>
                  <a:lnTo>
                    <a:pt x="1839666" y="45201"/>
                  </a:lnTo>
                  <a:lnTo>
                    <a:pt x="1891677" y="39305"/>
                  </a:lnTo>
                  <a:lnTo>
                    <a:pt x="1944066" y="33825"/>
                  </a:lnTo>
                  <a:lnTo>
                    <a:pt x="1996803" y="28760"/>
                  </a:lnTo>
                  <a:lnTo>
                    <a:pt x="2049860" y="24109"/>
                  </a:lnTo>
                  <a:lnTo>
                    <a:pt x="2103206" y="19871"/>
                  </a:lnTo>
                  <a:lnTo>
                    <a:pt x="2156812" y="16046"/>
                  </a:lnTo>
                  <a:lnTo>
                    <a:pt x="2210649" y="12631"/>
                  </a:lnTo>
                  <a:lnTo>
                    <a:pt x="2264686" y="9627"/>
                  </a:lnTo>
                  <a:lnTo>
                    <a:pt x="2318896" y="7032"/>
                  </a:lnTo>
                  <a:lnTo>
                    <a:pt x="2373247" y="4845"/>
                  </a:lnTo>
                  <a:lnTo>
                    <a:pt x="2427710" y="3066"/>
                  </a:lnTo>
                  <a:lnTo>
                    <a:pt x="2482257" y="1692"/>
                  </a:lnTo>
                  <a:lnTo>
                    <a:pt x="2536858" y="724"/>
                  </a:lnTo>
                  <a:lnTo>
                    <a:pt x="2591482" y="160"/>
                  </a:lnTo>
                  <a:lnTo>
                    <a:pt x="2646101" y="0"/>
                  </a:lnTo>
                  <a:lnTo>
                    <a:pt x="2700685" y="241"/>
                  </a:lnTo>
                  <a:lnTo>
                    <a:pt x="2755204" y="884"/>
                  </a:lnTo>
                  <a:lnTo>
                    <a:pt x="2809630" y="1927"/>
                  </a:lnTo>
                  <a:lnTo>
                    <a:pt x="2863932" y="3369"/>
                  </a:lnTo>
                  <a:lnTo>
                    <a:pt x="2918081" y="5209"/>
                  </a:lnTo>
                  <a:lnTo>
                    <a:pt x="2972048" y="7447"/>
                  </a:lnTo>
                  <a:lnTo>
                    <a:pt x="3025803" y="10081"/>
                  </a:lnTo>
                  <a:lnTo>
                    <a:pt x="3079316" y="13110"/>
                  </a:lnTo>
                  <a:lnTo>
                    <a:pt x="3132559" y="16533"/>
                  </a:lnTo>
                  <a:lnTo>
                    <a:pt x="3185501" y="20350"/>
                  </a:lnTo>
                  <a:lnTo>
                    <a:pt x="3238113" y="24559"/>
                  </a:lnTo>
                  <a:lnTo>
                    <a:pt x="3290366" y="29159"/>
                  </a:lnTo>
                  <a:lnTo>
                    <a:pt x="3342230" y="34150"/>
                  </a:lnTo>
                  <a:lnTo>
                    <a:pt x="3393675" y="39529"/>
                  </a:lnTo>
                  <a:lnTo>
                    <a:pt x="3444673" y="45297"/>
                  </a:lnTo>
                  <a:lnTo>
                    <a:pt x="3495193" y="51453"/>
                  </a:lnTo>
                  <a:lnTo>
                    <a:pt x="3545206" y="57995"/>
                  </a:lnTo>
                  <a:lnTo>
                    <a:pt x="3594683" y="64922"/>
                  </a:lnTo>
                  <a:lnTo>
                    <a:pt x="3643594" y="72233"/>
                  </a:lnTo>
                  <a:lnTo>
                    <a:pt x="3691910" y="79928"/>
                  </a:lnTo>
                  <a:lnTo>
                    <a:pt x="3739601" y="88005"/>
                  </a:lnTo>
                  <a:lnTo>
                    <a:pt x="3786637" y="96463"/>
                  </a:lnTo>
                  <a:lnTo>
                    <a:pt x="3832990" y="105302"/>
                  </a:lnTo>
                  <a:lnTo>
                    <a:pt x="3878629" y="114520"/>
                  </a:lnTo>
                  <a:lnTo>
                    <a:pt x="3923525" y="124116"/>
                  </a:lnTo>
                  <a:lnTo>
                    <a:pt x="3967650" y="134090"/>
                  </a:lnTo>
                  <a:lnTo>
                    <a:pt x="4010972" y="144440"/>
                  </a:lnTo>
                  <a:lnTo>
                    <a:pt x="4053463" y="155166"/>
                  </a:lnTo>
                  <a:lnTo>
                    <a:pt x="4095093" y="166266"/>
                  </a:lnTo>
                  <a:lnTo>
                    <a:pt x="4135832" y="177739"/>
                  </a:lnTo>
                  <a:lnTo>
                    <a:pt x="4175652" y="189585"/>
                  </a:lnTo>
                  <a:lnTo>
                    <a:pt x="4214522" y="201802"/>
                  </a:lnTo>
                  <a:lnTo>
                    <a:pt x="4252414" y="214389"/>
                  </a:lnTo>
                  <a:lnTo>
                    <a:pt x="4289298" y="227346"/>
                  </a:lnTo>
                  <a:lnTo>
                    <a:pt x="4340077" y="246459"/>
                  </a:lnTo>
                  <a:lnTo>
                    <a:pt x="4387751" y="265960"/>
                  </a:lnTo>
                  <a:lnTo>
                    <a:pt x="4432330" y="285824"/>
                  </a:lnTo>
                  <a:lnTo>
                    <a:pt x="4473824" y="306026"/>
                  </a:lnTo>
                  <a:lnTo>
                    <a:pt x="4512244" y="326541"/>
                  </a:lnTo>
                  <a:lnTo>
                    <a:pt x="4547599" y="347345"/>
                  </a:lnTo>
                  <a:lnTo>
                    <a:pt x="4579902" y="368411"/>
                  </a:lnTo>
                  <a:lnTo>
                    <a:pt x="4635390" y="411233"/>
                  </a:lnTo>
                  <a:lnTo>
                    <a:pt x="4678792" y="454809"/>
                  </a:lnTo>
                  <a:lnTo>
                    <a:pt x="4710193" y="498938"/>
                  </a:lnTo>
                  <a:lnTo>
                    <a:pt x="4729676" y="543421"/>
                  </a:lnTo>
                  <a:lnTo>
                    <a:pt x="4737326" y="588057"/>
                  </a:lnTo>
                  <a:lnTo>
                    <a:pt x="4736740" y="610371"/>
                  </a:lnTo>
                  <a:lnTo>
                    <a:pt x="4726799" y="654864"/>
                  </a:lnTo>
                  <a:lnTo>
                    <a:pt x="4705236" y="699011"/>
                  </a:lnTo>
                  <a:lnTo>
                    <a:pt x="4672135" y="742614"/>
                  </a:lnTo>
                  <a:lnTo>
                    <a:pt x="4627581" y="785472"/>
                  </a:lnTo>
                  <a:lnTo>
                    <a:pt x="4571659" y="827385"/>
                  </a:lnTo>
                  <a:lnTo>
                    <a:pt x="4539460" y="847925"/>
                  </a:lnTo>
                  <a:lnTo>
                    <a:pt x="4504451" y="868154"/>
                  </a:lnTo>
                  <a:lnTo>
                    <a:pt x="4466642" y="888047"/>
                  </a:lnTo>
                  <a:lnTo>
                    <a:pt x="4426044" y="907579"/>
                  </a:lnTo>
                  <a:lnTo>
                    <a:pt x="4382667" y="926726"/>
                  </a:lnTo>
                  <a:lnTo>
                    <a:pt x="4336521" y="945461"/>
                  </a:lnTo>
                  <a:lnTo>
                    <a:pt x="4287617" y="963760"/>
                  </a:lnTo>
                  <a:lnTo>
                    <a:pt x="4235967" y="981599"/>
                  </a:lnTo>
                  <a:lnTo>
                    <a:pt x="4181579" y="998952"/>
                  </a:lnTo>
                  <a:lnTo>
                    <a:pt x="4124465" y="1015794"/>
                  </a:lnTo>
                  <a:lnTo>
                    <a:pt x="4064636" y="1032100"/>
                  </a:lnTo>
                  <a:lnTo>
                    <a:pt x="4002102" y="1047846"/>
                  </a:lnTo>
                  <a:lnTo>
                    <a:pt x="3936873" y="1063006"/>
                  </a:lnTo>
                  <a:lnTo>
                    <a:pt x="3893666" y="1072402"/>
                  </a:lnTo>
                  <a:lnTo>
                    <a:pt x="3849797" y="1081442"/>
                  </a:lnTo>
                  <a:lnTo>
                    <a:pt x="3805291" y="1090125"/>
                  </a:lnTo>
                  <a:lnTo>
                    <a:pt x="3760173" y="1098450"/>
                  </a:lnTo>
                  <a:lnTo>
                    <a:pt x="3714468" y="1106418"/>
                  </a:lnTo>
                  <a:lnTo>
                    <a:pt x="3668202" y="1114028"/>
                  </a:lnTo>
                  <a:lnTo>
                    <a:pt x="3621399" y="1121280"/>
                  </a:lnTo>
                  <a:lnTo>
                    <a:pt x="3574085" y="1128172"/>
                  </a:lnTo>
                  <a:lnTo>
                    <a:pt x="3526286" y="1134704"/>
                  </a:lnTo>
                  <a:lnTo>
                    <a:pt x="3478026" y="1140876"/>
                  </a:lnTo>
                  <a:lnTo>
                    <a:pt x="3429330" y="1146687"/>
                  </a:lnTo>
                  <a:lnTo>
                    <a:pt x="3380225" y="1152138"/>
                  </a:lnTo>
                  <a:lnTo>
                    <a:pt x="3330735" y="1157226"/>
                  </a:lnTo>
                  <a:lnTo>
                    <a:pt x="3280886" y="1161952"/>
                  </a:lnTo>
                  <a:lnTo>
                    <a:pt x="3230703" y="1166316"/>
                  </a:lnTo>
                  <a:lnTo>
                    <a:pt x="3180210" y="1170316"/>
                  </a:lnTo>
                  <a:lnTo>
                    <a:pt x="3129434" y="1173953"/>
                  </a:lnTo>
                  <a:lnTo>
                    <a:pt x="3078400" y="1177225"/>
                  </a:lnTo>
                  <a:lnTo>
                    <a:pt x="3027133" y="1180132"/>
                  </a:lnTo>
                  <a:lnTo>
                    <a:pt x="2975657" y="1182675"/>
                  </a:lnTo>
                  <a:lnTo>
                    <a:pt x="2924000" y="1184851"/>
                  </a:lnTo>
                  <a:lnTo>
                    <a:pt x="2872184" y="1186661"/>
                  </a:lnTo>
                  <a:lnTo>
                    <a:pt x="2820237" y="1188105"/>
                  </a:lnTo>
                  <a:lnTo>
                    <a:pt x="2768183" y="1189181"/>
                  </a:lnTo>
                  <a:lnTo>
                    <a:pt x="2716047" y="1189889"/>
                  </a:lnTo>
                  <a:lnTo>
                    <a:pt x="2663855" y="1190229"/>
                  </a:lnTo>
                  <a:lnTo>
                    <a:pt x="2611632" y="1190200"/>
                  </a:lnTo>
                  <a:lnTo>
                    <a:pt x="2559404" y="1189802"/>
                  </a:lnTo>
                  <a:lnTo>
                    <a:pt x="2507195" y="1189034"/>
                  </a:lnTo>
                  <a:lnTo>
                    <a:pt x="2455030" y="1187896"/>
                  </a:lnTo>
                  <a:lnTo>
                    <a:pt x="2402936" y="1186387"/>
                  </a:lnTo>
                  <a:lnTo>
                    <a:pt x="2350937" y="1184506"/>
                  </a:lnTo>
                  <a:lnTo>
                    <a:pt x="2299058" y="1182254"/>
                  </a:lnTo>
                  <a:lnTo>
                    <a:pt x="2247326" y="1179629"/>
                  </a:lnTo>
                  <a:lnTo>
                    <a:pt x="2195764" y="1176632"/>
                  </a:lnTo>
                  <a:lnTo>
                    <a:pt x="2144399" y="1173261"/>
                  </a:lnTo>
                  <a:lnTo>
                    <a:pt x="2093255" y="1169516"/>
                  </a:lnTo>
                  <a:lnTo>
                    <a:pt x="2042358" y="1165397"/>
                  </a:lnTo>
                  <a:lnTo>
                    <a:pt x="1991734" y="1160903"/>
                  </a:lnTo>
                  <a:lnTo>
                    <a:pt x="1941406" y="1156033"/>
                  </a:lnTo>
                  <a:lnTo>
                    <a:pt x="1891402" y="1150788"/>
                  </a:lnTo>
                  <a:lnTo>
                    <a:pt x="1841745" y="1145166"/>
                  </a:lnTo>
                  <a:lnTo>
                    <a:pt x="1792462" y="1139167"/>
                  </a:lnTo>
                  <a:lnTo>
                    <a:pt x="1743576" y="1132791"/>
                  </a:lnTo>
                  <a:lnTo>
                    <a:pt x="1695115" y="1126037"/>
                  </a:lnTo>
                  <a:lnTo>
                    <a:pt x="1647103" y="1118905"/>
                  </a:lnTo>
                  <a:lnTo>
                    <a:pt x="1599565" y="1111393"/>
                  </a:lnTo>
                  <a:lnTo>
                    <a:pt x="0" y="1463437"/>
                  </a:lnTo>
                  <a:close/>
                </a:path>
              </a:pathLst>
            </a:custGeom>
            <a:ln w="25400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076571" y="2098039"/>
              <a:ext cx="1277620" cy="530225"/>
            </a:xfrm>
            <a:custGeom>
              <a:avLst/>
              <a:gdLst/>
              <a:ahLst/>
              <a:cxnLst/>
              <a:rect l="l" t="t" r="r" b="b"/>
              <a:pathLst>
                <a:path w="1277620" h="530225">
                  <a:moveTo>
                    <a:pt x="55372" y="220980"/>
                  </a:moveTo>
                  <a:lnTo>
                    <a:pt x="21844" y="220980"/>
                  </a:lnTo>
                  <a:lnTo>
                    <a:pt x="21844" y="0"/>
                  </a:lnTo>
                  <a:lnTo>
                    <a:pt x="0" y="0"/>
                  </a:lnTo>
                  <a:lnTo>
                    <a:pt x="0" y="220980"/>
                  </a:lnTo>
                  <a:lnTo>
                    <a:pt x="0" y="231140"/>
                  </a:lnTo>
                  <a:lnTo>
                    <a:pt x="55372" y="231140"/>
                  </a:lnTo>
                  <a:lnTo>
                    <a:pt x="55372" y="220980"/>
                  </a:lnTo>
                  <a:close/>
                </a:path>
                <a:path w="1277620" h="530225">
                  <a:moveTo>
                    <a:pt x="669417" y="0"/>
                  </a:moveTo>
                  <a:lnTo>
                    <a:pt x="647573" y="0"/>
                  </a:lnTo>
                  <a:lnTo>
                    <a:pt x="647573" y="220980"/>
                  </a:lnTo>
                  <a:lnTo>
                    <a:pt x="614045" y="220980"/>
                  </a:lnTo>
                  <a:lnTo>
                    <a:pt x="614045" y="231140"/>
                  </a:lnTo>
                  <a:lnTo>
                    <a:pt x="669417" y="231140"/>
                  </a:lnTo>
                  <a:lnTo>
                    <a:pt x="669417" y="220980"/>
                  </a:lnTo>
                  <a:lnTo>
                    <a:pt x="669417" y="0"/>
                  </a:lnTo>
                  <a:close/>
                </a:path>
                <a:path w="1277620" h="530225">
                  <a:moveTo>
                    <a:pt x="695833" y="303911"/>
                  </a:moveTo>
                  <a:lnTo>
                    <a:pt x="692531" y="294386"/>
                  </a:lnTo>
                  <a:lnTo>
                    <a:pt x="675398" y="300532"/>
                  </a:lnTo>
                  <a:lnTo>
                    <a:pt x="660412" y="309460"/>
                  </a:lnTo>
                  <a:lnTo>
                    <a:pt x="628269" y="352386"/>
                  </a:lnTo>
                  <a:lnTo>
                    <a:pt x="618553" y="390677"/>
                  </a:lnTo>
                  <a:lnTo>
                    <a:pt x="617347" y="412242"/>
                  </a:lnTo>
                  <a:lnTo>
                    <a:pt x="618553" y="433908"/>
                  </a:lnTo>
                  <a:lnTo>
                    <a:pt x="628218" y="472287"/>
                  </a:lnTo>
                  <a:lnTo>
                    <a:pt x="660298" y="515048"/>
                  </a:lnTo>
                  <a:lnTo>
                    <a:pt x="692531" y="530098"/>
                  </a:lnTo>
                  <a:lnTo>
                    <a:pt x="695452" y="520573"/>
                  </a:lnTo>
                  <a:lnTo>
                    <a:pt x="681990" y="514578"/>
                  </a:lnTo>
                  <a:lnTo>
                    <a:pt x="670394" y="506272"/>
                  </a:lnTo>
                  <a:lnTo>
                    <a:pt x="646684" y="467677"/>
                  </a:lnTo>
                  <a:lnTo>
                    <a:pt x="638810" y="410972"/>
                  </a:lnTo>
                  <a:lnTo>
                    <a:pt x="639686" y="390906"/>
                  </a:lnTo>
                  <a:lnTo>
                    <a:pt x="652780" y="341249"/>
                  </a:lnTo>
                  <a:lnTo>
                    <a:pt x="682205" y="309816"/>
                  </a:lnTo>
                  <a:lnTo>
                    <a:pt x="695833" y="303911"/>
                  </a:lnTo>
                  <a:close/>
                </a:path>
                <a:path w="1277620" h="530225">
                  <a:moveTo>
                    <a:pt x="923544" y="412242"/>
                  </a:moveTo>
                  <a:lnTo>
                    <a:pt x="918679" y="370725"/>
                  </a:lnTo>
                  <a:lnTo>
                    <a:pt x="893343" y="321157"/>
                  </a:lnTo>
                  <a:lnTo>
                    <a:pt x="848360" y="294386"/>
                  </a:lnTo>
                  <a:lnTo>
                    <a:pt x="845058" y="303911"/>
                  </a:lnTo>
                  <a:lnTo>
                    <a:pt x="858672" y="309816"/>
                  </a:lnTo>
                  <a:lnTo>
                    <a:pt x="870394" y="318008"/>
                  </a:lnTo>
                  <a:lnTo>
                    <a:pt x="894194" y="356044"/>
                  </a:lnTo>
                  <a:lnTo>
                    <a:pt x="902081" y="410972"/>
                  </a:lnTo>
                  <a:lnTo>
                    <a:pt x="901192" y="431812"/>
                  </a:lnTo>
                  <a:lnTo>
                    <a:pt x="888111" y="482727"/>
                  </a:lnTo>
                  <a:lnTo>
                    <a:pt x="858812" y="514578"/>
                  </a:lnTo>
                  <a:lnTo>
                    <a:pt x="845439" y="520573"/>
                  </a:lnTo>
                  <a:lnTo>
                    <a:pt x="848360" y="530098"/>
                  </a:lnTo>
                  <a:lnTo>
                    <a:pt x="893394" y="503389"/>
                  </a:lnTo>
                  <a:lnTo>
                    <a:pt x="918679" y="453936"/>
                  </a:lnTo>
                  <a:lnTo>
                    <a:pt x="922324" y="433908"/>
                  </a:lnTo>
                  <a:lnTo>
                    <a:pt x="923544" y="412242"/>
                  </a:lnTo>
                  <a:close/>
                </a:path>
                <a:path w="1277620" h="530225">
                  <a:moveTo>
                    <a:pt x="1049401" y="303911"/>
                  </a:moveTo>
                  <a:lnTo>
                    <a:pt x="1046099" y="294386"/>
                  </a:lnTo>
                  <a:lnTo>
                    <a:pt x="1028966" y="300532"/>
                  </a:lnTo>
                  <a:lnTo>
                    <a:pt x="1013980" y="309460"/>
                  </a:lnTo>
                  <a:lnTo>
                    <a:pt x="981837" y="352386"/>
                  </a:lnTo>
                  <a:lnTo>
                    <a:pt x="972121" y="390677"/>
                  </a:lnTo>
                  <a:lnTo>
                    <a:pt x="970915" y="412242"/>
                  </a:lnTo>
                  <a:lnTo>
                    <a:pt x="972121" y="433908"/>
                  </a:lnTo>
                  <a:lnTo>
                    <a:pt x="981786" y="472287"/>
                  </a:lnTo>
                  <a:lnTo>
                    <a:pt x="1013866" y="515048"/>
                  </a:lnTo>
                  <a:lnTo>
                    <a:pt x="1046099" y="530098"/>
                  </a:lnTo>
                  <a:lnTo>
                    <a:pt x="1049020" y="520573"/>
                  </a:lnTo>
                  <a:lnTo>
                    <a:pt x="1035558" y="514578"/>
                  </a:lnTo>
                  <a:lnTo>
                    <a:pt x="1023962" y="506272"/>
                  </a:lnTo>
                  <a:lnTo>
                    <a:pt x="1000252" y="467677"/>
                  </a:lnTo>
                  <a:lnTo>
                    <a:pt x="992378" y="410972"/>
                  </a:lnTo>
                  <a:lnTo>
                    <a:pt x="993254" y="390906"/>
                  </a:lnTo>
                  <a:lnTo>
                    <a:pt x="1006348" y="341249"/>
                  </a:lnTo>
                  <a:lnTo>
                    <a:pt x="1035773" y="309816"/>
                  </a:lnTo>
                  <a:lnTo>
                    <a:pt x="1049401" y="303911"/>
                  </a:lnTo>
                  <a:close/>
                </a:path>
                <a:path w="1277620" h="530225">
                  <a:moveTo>
                    <a:pt x="1277112" y="412242"/>
                  </a:moveTo>
                  <a:lnTo>
                    <a:pt x="1272247" y="370725"/>
                  </a:lnTo>
                  <a:lnTo>
                    <a:pt x="1246911" y="321157"/>
                  </a:lnTo>
                  <a:lnTo>
                    <a:pt x="1201928" y="294386"/>
                  </a:lnTo>
                  <a:lnTo>
                    <a:pt x="1198626" y="303911"/>
                  </a:lnTo>
                  <a:lnTo>
                    <a:pt x="1212240" y="309816"/>
                  </a:lnTo>
                  <a:lnTo>
                    <a:pt x="1223962" y="318008"/>
                  </a:lnTo>
                  <a:lnTo>
                    <a:pt x="1247762" y="356044"/>
                  </a:lnTo>
                  <a:lnTo>
                    <a:pt x="1255649" y="410972"/>
                  </a:lnTo>
                  <a:lnTo>
                    <a:pt x="1254760" y="431812"/>
                  </a:lnTo>
                  <a:lnTo>
                    <a:pt x="1241679" y="482727"/>
                  </a:lnTo>
                  <a:lnTo>
                    <a:pt x="1212380" y="514578"/>
                  </a:lnTo>
                  <a:lnTo>
                    <a:pt x="1199007" y="520573"/>
                  </a:lnTo>
                  <a:lnTo>
                    <a:pt x="1201928" y="530098"/>
                  </a:lnTo>
                  <a:lnTo>
                    <a:pt x="1246962" y="503389"/>
                  </a:lnTo>
                  <a:lnTo>
                    <a:pt x="1272247" y="453936"/>
                  </a:lnTo>
                  <a:lnTo>
                    <a:pt x="1275892" y="433908"/>
                  </a:lnTo>
                  <a:lnTo>
                    <a:pt x="1277112" y="41224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4560823" y="2020316"/>
            <a:ext cx="2301875" cy="6267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2365"/>
              </a:lnSpc>
              <a:spcBef>
                <a:spcPts val="105"/>
              </a:spcBef>
              <a:tabLst>
                <a:tab pos="575945" algn="l"/>
                <a:tab pos="1284605" algn="l"/>
              </a:tabLst>
            </a:pPr>
            <a:r>
              <a:rPr sz="2000" dirty="0">
                <a:latin typeface="Cambria Math"/>
                <a:cs typeface="Cambria Math"/>
              </a:rPr>
              <a:t>𝑞</a:t>
            </a:r>
            <a:r>
              <a:rPr sz="2000" spc="170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=	11/2	=</a:t>
            </a:r>
            <a:r>
              <a:rPr sz="2000" spc="70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5,</a:t>
            </a:r>
            <a:endParaRPr sz="2000">
              <a:latin typeface="Cambria Math"/>
              <a:cs typeface="Cambria Math"/>
            </a:endParaRPr>
          </a:p>
          <a:p>
            <a:pPr marL="68580">
              <a:lnSpc>
                <a:spcPts val="2365"/>
              </a:lnSpc>
              <a:tabLst>
                <a:tab pos="1216025" algn="l"/>
                <a:tab pos="1569720" algn="l"/>
                <a:tab pos="1887220" algn="l"/>
              </a:tabLst>
            </a:pPr>
            <a:r>
              <a:rPr sz="2000" dirty="0">
                <a:latin typeface="Cambria Math"/>
                <a:cs typeface="Cambria Math"/>
              </a:rPr>
              <a:t>𝑟</a:t>
            </a:r>
            <a:r>
              <a:rPr sz="2000" spc="150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=</a:t>
            </a:r>
            <a:r>
              <a:rPr sz="2000" spc="114" dirty="0">
                <a:latin typeface="Cambria Math"/>
                <a:cs typeface="Cambria Math"/>
              </a:rPr>
              <a:t> </a:t>
            </a:r>
            <a:r>
              <a:rPr sz="2000" spc="-5" dirty="0">
                <a:latin typeface="Cambria Math"/>
                <a:cs typeface="Cambria Math"/>
              </a:rPr>
              <a:t>11</a:t>
            </a:r>
            <a:r>
              <a:rPr sz="2000" spc="5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−	2	5	=</a:t>
            </a:r>
            <a:r>
              <a:rPr sz="2000" spc="30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1</a:t>
            </a:r>
            <a:endParaRPr sz="2000">
              <a:latin typeface="Cambria Math"/>
              <a:cs typeface="Cambria Math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359530" y="4302510"/>
            <a:ext cx="4578985" cy="1350010"/>
            <a:chOff x="3359530" y="4302510"/>
            <a:chExt cx="4578985" cy="1350010"/>
          </a:xfrm>
        </p:grpSpPr>
        <p:sp>
          <p:nvSpPr>
            <p:cNvPr id="9" name="object 9"/>
            <p:cNvSpPr/>
            <p:nvPr/>
          </p:nvSpPr>
          <p:spPr>
            <a:xfrm>
              <a:off x="3372230" y="4315210"/>
              <a:ext cx="4553585" cy="1324610"/>
            </a:xfrm>
            <a:custGeom>
              <a:avLst/>
              <a:gdLst/>
              <a:ahLst/>
              <a:cxnLst/>
              <a:rect l="l" t="t" r="r" b="b"/>
              <a:pathLst>
                <a:path w="4553584" h="1324610">
                  <a:moveTo>
                    <a:pt x="0" y="163317"/>
                  </a:moveTo>
                  <a:lnTo>
                    <a:pt x="987298" y="211958"/>
                  </a:lnTo>
                  <a:lnTo>
                    <a:pt x="1027037" y="198538"/>
                  </a:lnTo>
                  <a:lnTo>
                    <a:pt x="1067659" y="185552"/>
                  </a:lnTo>
                  <a:lnTo>
                    <a:pt x="1109135" y="173003"/>
                  </a:lnTo>
                  <a:lnTo>
                    <a:pt x="1151435" y="160890"/>
                  </a:lnTo>
                  <a:lnTo>
                    <a:pt x="1194531" y="149213"/>
                  </a:lnTo>
                  <a:lnTo>
                    <a:pt x="1238392" y="137973"/>
                  </a:lnTo>
                  <a:lnTo>
                    <a:pt x="1282991" y="127171"/>
                  </a:lnTo>
                  <a:lnTo>
                    <a:pt x="1328298" y="116806"/>
                  </a:lnTo>
                  <a:lnTo>
                    <a:pt x="1374284" y="106879"/>
                  </a:lnTo>
                  <a:lnTo>
                    <a:pt x="1420919" y="97390"/>
                  </a:lnTo>
                  <a:lnTo>
                    <a:pt x="1468175" y="88340"/>
                  </a:lnTo>
                  <a:lnTo>
                    <a:pt x="1516022" y="79730"/>
                  </a:lnTo>
                  <a:lnTo>
                    <a:pt x="1564431" y="71558"/>
                  </a:lnTo>
                  <a:lnTo>
                    <a:pt x="1613373" y="63826"/>
                  </a:lnTo>
                  <a:lnTo>
                    <a:pt x="1662819" y="56535"/>
                  </a:lnTo>
                  <a:lnTo>
                    <a:pt x="1712740" y="49683"/>
                  </a:lnTo>
                  <a:lnTo>
                    <a:pt x="1763107" y="43273"/>
                  </a:lnTo>
                  <a:lnTo>
                    <a:pt x="1813889" y="37303"/>
                  </a:lnTo>
                  <a:lnTo>
                    <a:pt x="1865060" y="31775"/>
                  </a:lnTo>
                  <a:lnTo>
                    <a:pt x="1916588" y="26689"/>
                  </a:lnTo>
                  <a:lnTo>
                    <a:pt x="1968445" y="22045"/>
                  </a:lnTo>
                  <a:lnTo>
                    <a:pt x="2020602" y="17843"/>
                  </a:lnTo>
                  <a:lnTo>
                    <a:pt x="2073030" y="14085"/>
                  </a:lnTo>
                  <a:lnTo>
                    <a:pt x="2125700" y="10769"/>
                  </a:lnTo>
                  <a:lnTo>
                    <a:pt x="2178582" y="7897"/>
                  </a:lnTo>
                  <a:lnTo>
                    <a:pt x="2231647" y="5469"/>
                  </a:lnTo>
                  <a:lnTo>
                    <a:pt x="2284866" y="3485"/>
                  </a:lnTo>
                  <a:lnTo>
                    <a:pt x="2338210" y="1946"/>
                  </a:lnTo>
                  <a:lnTo>
                    <a:pt x="2391650" y="852"/>
                  </a:lnTo>
                  <a:lnTo>
                    <a:pt x="2445157" y="203"/>
                  </a:lnTo>
                  <a:lnTo>
                    <a:pt x="2498701" y="0"/>
                  </a:lnTo>
                  <a:lnTo>
                    <a:pt x="2552254" y="242"/>
                  </a:lnTo>
                  <a:lnTo>
                    <a:pt x="2605785" y="931"/>
                  </a:lnTo>
                  <a:lnTo>
                    <a:pt x="2659267" y="2067"/>
                  </a:lnTo>
                  <a:lnTo>
                    <a:pt x="2712670" y="3650"/>
                  </a:lnTo>
                  <a:lnTo>
                    <a:pt x="2765965" y="5680"/>
                  </a:lnTo>
                  <a:lnTo>
                    <a:pt x="2819122" y="8157"/>
                  </a:lnTo>
                  <a:lnTo>
                    <a:pt x="2872113" y="11083"/>
                  </a:lnTo>
                  <a:lnTo>
                    <a:pt x="2924908" y="14458"/>
                  </a:lnTo>
                  <a:lnTo>
                    <a:pt x="2977478" y="18281"/>
                  </a:lnTo>
                  <a:lnTo>
                    <a:pt x="3029795" y="22553"/>
                  </a:lnTo>
                  <a:lnTo>
                    <a:pt x="3081828" y="27275"/>
                  </a:lnTo>
                  <a:lnTo>
                    <a:pt x="3133549" y="32446"/>
                  </a:lnTo>
                  <a:lnTo>
                    <a:pt x="3184928" y="38068"/>
                  </a:lnTo>
                  <a:lnTo>
                    <a:pt x="3235938" y="44140"/>
                  </a:lnTo>
                  <a:lnTo>
                    <a:pt x="3286547" y="50664"/>
                  </a:lnTo>
                  <a:lnTo>
                    <a:pt x="3336728" y="57638"/>
                  </a:lnTo>
                  <a:lnTo>
                    <a:pt x="3386450" y="65064"/>
                  </a:lnTo>
                  <a:lnTo>
                    <a:pt x="3435686" y="72942"/>
                  </a:lnTo>
                  <a:lnTo>
                    <a:pt x="3484405" y="81272"/>
                  </a:lnTo>
                  <a:lnTo>
                    <a:pt x="3532578" y="90055"/>
                  </a:lnTo>
                  <a:lnTo>
                    <a:pt x="3580178" y="99290"/>
                  </a:lnTo>
                  <a:lnTo>
                    <a:pt x="3627173" y="108979"/>
                  </a:lnTo>
                  <a:lnTo>
                    <a:pt x="3673536" y="119122"/>
                  </a:lnTo>
                  <a:lnTo>
                    <a:pt x="3719236" y="129719"/>
                  </a:lnTo>
                  <a:lnTo>
                    <a:pt x="3764246" y="140770"/>
                  </a:lnTo>
                  <a:lnTo>
                    <a:pt x="3808535" y="152275"/>
                  </a:lnTo>
                  <a:lnTo>
                    <a:pt x="3852074" y="164236"/>
                  </a:lnTo>
                  <a:lnTo>
                    <a:pt x="3894836" y="176652"/>
                  </a:lnTo>
                  <a:lnTo>
                    <a:pt x="3953019" y="194700"/>
                  </a:lnTo>
                  <a:lnTo>
                    <a:pt x="4008532" y="213300"/>
                  </a:lnTo>
                  <a:lnTo>
                    <a:pt x="4061371" y="232428"/>
                  </a:lnTo>
                  <a:lnTo>
                    <a:pt x="4111534" y="252057"/>
                  </a:lnTo>
                  <a:lnTo>
                    <a:pt x="4159018" y="272161"/>
                  </a:lnTo>
                  <a:lnTo>
                    <a:pt x="4203819" y="292714"/>
                  </a:lnTo>
                  <a:lnTo>
                    <a:pt x="4245934" y="313691"/>
                  </a:lnTo>
                  <a:lnTo>
                    <a:pt x="4285361" y="335064"/>
                  </a:lnTo>
                  <a:lnTo>
                    <a:pt x="4322096" y="356809"/>
                  </a:lnTo>
                  <a:lnTo>
                    <a:pt x="4356136" y="378900"/>
                  </a:lnTo>
                  <a:lnTo>
                    <a:pt x="4387479" y="401309"/>
                  </a:lnTo>
                  <a:lnTo>
                    <a:pt x="4442060" y="446981"/>
                  </a:lnTo>
                  <a:lnTo>
                    <a:pt x="4485813" y="493618"/>
                  </a:lnTo>
                  <a:lnTo>
                    <a:pt x="4518716" y="541011"/>
                  </a:lnTo>
                  <a:lnTo>
                    <a:pt x="4540743" y="588952"/>
                  </a:lnTo>
                  <a:lnTo>
                    <a:pt x="4551870" y="637234"/>
                  </a:lnTo>
                  <a:lnTo>
                    <a:pt x="4553339" y="661437"/>
                  </a:lnTo>
                  <a:lnTo>
                    <a:pt x="4552074" y="685648"/>
                  </a:lnTo>
                  <a:lnTo>
                    <a:pt x="4541330" y="733986"/>
                  </a:lnTo>
                  <a:lnTo>
                    <a:pt x="4519613" y="782040"/>
                  </a:lnTo>
                  <a:lnTo>
                    <a:pt x="4486901" y="829601"/>
                  </a:lnTo>
                  <a:lnTo>
                    <a:pt x="4443168" y="876463"/>
                  </a:lnTo>
                  <a:lnTo>
                    <a:pt x="4388390" y="922417"/>
                  </a:lnTo>
                  <a:lnTo>
                    <a:pt x="4356852" y="944988"/>
                  </a:lnTo>
                  <a:lnTo>
                    <a:pt x="4322543" y="967254"/>
                  </a:lnTo>
                  <a:lnTo>
                    <a:pt x="4285462" y="989189"/>
                  </a:lnTo>
                  <a:lnTo>
                    <a:pt x="4245604" y="1010767"/>
                  </a:lnTo>
                  <a:lnTo>
                    <a:pt x="4202966" y="1031961"/>
                  </a:lnTo>
                  <a:lnTo>
                    <a:pt x="4157547" y="1052747"/>
                  </a:lnTo>
                  <a:lnTo>
                    <a:pt x="4109342" y="1073097"/>
                  </a:lnTo>
                  <a:lnTo>
                    <a:pt x="4058348" y="1092986"/>
                  </a:lnTo>
                  <a:lnTo>
                    <a:pt x="4004564" y="1112388"/>
                  </a:lnTo>
                  <a:lnTo>
                    <a:pt x="3964824" y="1125808"/>
                  </a:lnTo>
                  <a:lnTo>
                    <a:pt x="3924202" y="1138792"/>
                  </a:lnTo>
                  <a:lnTo>
                    <a:pt x="3882726" y="1151341"/>
                  </a:lnTo>
                  <a:lnTo>
                    <a:pt x="3840426" y="1163453"/>
                  </a:lnTo>
                  <a:lnTo>
                    <a:pt x="3797330" y="1175129"/>
                  </a:lnTo>
                  <a:lnTo>
                    <a:pt x="3753469" y="1186368"/>
                  </a:lnTo>
                  <a:lnTo>
                    <a:pt x="3708870" y="1197170"/>
                  </a:lnTo>
                  <a:lnTo>
                    <a:pt x="3663563" y="1207534"/>
                  </a:lnTo>
                  <a:lnTo>
                    <a:pt x="3617577" y="1217461"/>
                  </a:lnTo>
                  <a:lnTo>
                    <a:pt x="3570942" y="1226949"/>
                  </a:lnTo>
                  <a:lnTo>
                    <a:pt x="3523686" y="1235999"/>
                  </a:lnTo>
                  <a:lnTo>
                    <a:pt x="3475839" y="1244610"/>
                  </a:lnTo>
                  <a:lnTo>
                    <a:pt x="3427430" y="1252781"/>
                  </a:lnTo>
                  <a:lnTo>
                    <a:pt x="3378488" y="1260513"/>
                  </a:lnTo>
                  <a:lnTo>
                    <a:pt x="3329042" y="1267805"/>
                  </a:lnTo>
                  <a:lnTo>
                    <a:pt x="3279121" y="1274657"/>
                  </a:lnTo>
                  <a:lnTo>
                    <a:pt x="3228754" y="1281068"/>
                  </a:lnTo>
                  <a:lnTo>
                    <a:pt x="3177972" y="1287037"/>
                  </a:lnTo>
                  <a:lnTo>
                    <a:pt x="3126801" y="1292566"/>
                  </a:lnTo>
                  <a:lnTo>
                    <a:pt x="3075273" y="1297652"/>
                  </a:lnTo>
                  <a:lnTo>
                    <a:pt x="3023416" y="1302297"/>
                  </a:lnTo>
                  <a:lnTo>
                    <a:pt x="2971259" y="1306499"/>
                  </a:lnTo>
                  <a:lnTo>
                    <a:pt x="2918831" y="1310258"/>
                  </a:lnTo>
                  <a:lnTo>
                    <a:pt x="2866161" y="1313574"/>
                  </a:lnTo>
                  <a:lnTo>
                    <a:pt x="2813279" y="1316447"/>
                  </a:lnTo>
                  <a:lnTo>
                    <a:pt x="2760214" y="1318875"/>
                  </a:lnTo>
                  <a:lnTo>
                    <a:pt x="2706995" y="1320860"/>
                  </a:lnTo>
                  <a:lnTo>
                    <a:pt x="2653651" y="1322400"/>
                  </a:lnTo>
                  <a:lnTo>
                    <a:pt x="2600211" y="1323495"/>
                  </a:lnTo>
                  <a:lnTo>
                    <a:pt x="2546704" y="1324144"/>
                  </a:lnTo>
                  <a:lnTo>
                    <a:pt x="2493160" y="1324348"/>
                  </a:lnTo>
                  <a:lnTo>
                    <a:pt x="2439607" y="1324106"/>
                  </a:lnTo>
                  <a:lnTo>
                    <a:pt x="2386076" y="1323418"/>
                  </a:lnTo>
                  <a:lnTo>
                    <a:pt x="2332594" y="1322283"/>
                  </a:lnTo>
                  <a:lnTo>
                    <a:pt x="2279191" y="1320701"/>
                  </a:lnTo>
                  <a:lnTo>
                    <a:pt x="2225896" y="1318671"/>
                  </a:lnTo>
                  <a:lnTo>
                    <a:pt x="2172739" y="1316194"/>
                  </a:lnTo>
                  <a:lnTo>
                    <a:pt x="2119748" y="1313268"/>
                  </a:lnTo>
                  <a:lnTo>
                    <a:pt x="2066953" y="1309895"/>
                  </a:lnTo>
                  <a:lnTo>
                    <a:pt x="2014383" y="1306072"/>
                  </a:lnTo>
                  <a:lnTo>
                    <a:pt x="1962066" y="1301800"/>
                  </a:lnTo>
                  <a:lnTo>
                    <a:pt x="1910033" y="1297079"/>
                  </a:lnTo>
                  <a:lnTo>
                    <a:pt x="1858312" y="1291907"/>
                  </a:lnTo>
                  <a:lnTo>
                    <a:pt x="1806933" y="1286286"/>
                  </a:lnTo>
                  <a:lnTo>
                    <a:pt x="1755923" y="1280214"/>
                  </a:lnTo>
                  <a:lnTo>
                    <a:pt x="1705314" y="1273691"/>
                  </a:lnTo>
                  <a:lnTo>
                    <a:pt x="1655133" y="1266716"/>
                  </a:lnTo>
                  <a:lnTo>
                    <a:pt x="1605411" y="1259290"/>
                  </a:lnTo>
                  <a:lnTo>
                    <a:pt x="1556175" y="1251412"/>
                  </a:lnTo>
                  <a:lnTo>
                    <a:pt x="1507456" y="1243082"/>
                  </a:lnTo>
                  <a:lnTo>
                    <a:pt x="1459283" y="1234299"/>
                  </a:lnTo>
                  <a:lnTo>
                    <a:pt x="1411683" y="1225063"/>
                  </a:lnTo>
                  <a:lnTo>
                    <a:pt x="1364688" y="1215373"/>
                  </a:lnTo>
                  <a:lnTo>
                    <a:pt x="1318325" y="1205230"/>
                  </a:lnTo>
                  <a:lnTo>
                    <a:pt x="1272625" y="1194632"/>
                  </a:lnTo>
                  <a:lnTo>
                    <a:pt x="1227615" y="1183580"/>
                  </a:lnTo>
                  <a:lnTo>
                    <a:pt x="1183326" y="1172074"/>
                  </a:lnTo>
                  <a:lnTo>
                    <a:pt x="1139787" y="1160112"/>
                  </a:lnTo>
                  <a:lnTo>
                    <a:pt x="1097026" y="1147694"/>
                  </a:lnTo>
                  <a:lnTo>
                    <a:pt x="1030369" y="1126892"/>
                  </a:lnTo>
                  <a:lnTo>
                    <a:pt x="967100" y="1105292"/>
                  </a:lnTo>
                  <a:lnTo>
                    <a:pt x="907247" y="1082936"/>
                  </a:lnTo>
                  <a:lnTo>
                    <a:pt x="850841" y="1059865"/>
                  </a:lnTo>
                  <a:lnTo>
                    <a:pt x="797912" y="1036120"/>
                  </a:lnTo>
                  <a:lnTo>
                    <a:pt x="748488" y="1011743"/>
                  </a:lnTo>
                  <a:lnTo>
                    <a:pt x="702601" y="986775"/>
                  </a:lnTo>
                  <a:lnTo>
                    <a:pt x="660279" y="961256"/>
                  </a:lnTo>
                  <a:lnTo>
                    <a:pt x="621552" y="935228"/>
                  </a:lnTo>
                  <a:lnTo>
                    <a:pt x="586450" y="908732"/>
                  </a:lnTo>
                  <a:lnTo>
                    <a:pt x="555002" y="881810"/>
                  </a:lnTo>
                  <a:lnTo>
                    <a:pt x="527240" y="854502"/>
                  </a:lnTo>
                  <a:lnTo>
                    <a:pt x="482887" y="798893"/>
                  </a:lnTo>
                  <a:lnTo>
                    <a:pt x="453628" y="742236"/>
                  </a:lnTo>
                  <a:lnTo>
                    <a:pt x="439702" y="684859"/>
                  </a:lnTo>
                  <a:lnTo>
                    <a:pt x="438563" y="656004"/>
                  </a:lnTo>
                  <a:lnTo>
                    <a:pt x="441346" y="627092"/>
                  </a:lnTo>
                  <a:lnTo>
                    <a:pt x="458798" y="569265"/>
                  </a:lnTo>
                  <a:lnTo>
                    <a:pt x="492296" y="511705"/>
                  </a:lnTo>
                  <a:lnTo>
                    <a:pt x="542079" y="454743"/>
                  </a:lnTo>
                  <a:lnTo>
                    <a:pt x="573151" y="426588"/>
                  </a:lnTo>
                  <a:lnTo>
                    <a:pt x="0" y="163317"/>
                  </a:lnTo>
                  <a:close/>
                </a:path>
              </a:pathLst>
            </a:custGeom>
            <a:ln w="25400">
              <a:solidFill>
                <a:srgbClr val="C050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014849" y="4726940"/>
              <a:ext cx="1656714" cy="530225"/>
            </a:xfrm>
            <a:custGeom>
              <a:avLst/>
              <a:gdLst/>
              <a:ahLst/>
              <a:cxnLst/>
              <a:rect l="l" t="t" r="r" b="b"/>
              <a:pathLst>
                <a:path w="1656715" h="530225">
                  <a:moveTo>
                    <a:pt x="55499" y="220980"/>
                  </a:moveTo>
                  <a:lnTo>
                    <a:pt x="21844" y="220980"/>
                  </a:lnTo>
                  <a:lnTo>
                    <a:pt x="21844" y="0"/>
                  </a:lnTo>
                  <a:lnTo>
                    <a:pt x="0" y="0"/>
                  </a:lnTo>
                  <a:lnTo>
                    <a:pt x="0" y="220980"/>
                  </a:lnTo>
                  <a:lnTo>
                    <a:pt x="0" y="231140"/>
                  </a:lnTo>
                  <a:lnTo>
                    <a:pt x="55499" y="231140"/>
                  </a:lnTo>
                  <a:lnTo>
                    <a:pt x="55499" y="220980"/>
                  </a:lnTo>
                  <a:close/>
                </a:path>
                <a:path w="1656715" h="530225">
                  <a:moveTo>
                    <a:pt x="858393" y="0"/>
                  </a:moveTo>
                  <a:lnTo>
                    <a:pt x="836549" y="0"/>
                  </a:lnTo>
                  <a:lnTo>
                    <a:pt x="836549" y="220980"/>
                  </a:lnTo>
                  <a:lnTo>
                    <a:pt x="803021" y="220980"/>
                  </a:lnTo>
                  <a:lnTo>
                    <a:pt x="803021" y="231140"/>
                  </a:lnTo>
                  <a:lnTo>
                    <a:pt x="858393" y="231140"/>
                  </a:lnTo>
                  <a:lnTo>
                    <a:pt x="858393" y="220980"/>
                  </a:lnTo>
                  <a:lnTo>
                    <a:pt x="858393" y="0"/>
                  </a:lnTo>
                  <a:close/>
                </a:path>
                <a:path w="1656715" h="530225">
                  <a:moveTo>
                    <a:pt x="886460" y="303911"/>
                  </a:moveTo>
                  <a:lnTo>
                    <a:pt x="883031" y="294386"/>
                  </a:lnTo>
                  <a:lnTo>
                    <a:pt x="865949" y="300532"/>
                  </a:lnTo>
                  <a:lnTo>
                    <a:pt x="850963" y="309460"/>
                  </a:lnTo>
                  <a:lnTo>
                    <a:pt x="818769" y="352386"/>
                  </a:lnTo>
                  <a:lnTo>
                    <a:pt x="809053" y="390677"/>
                  </a:lnTo>
                  <a:lnTo>
                    <a:pt x="807847" y="412242"/>
                  </a:lnTo>
                  <a:lnTo>
                    <a:pt x="809053" y="433908"/>
                  </a:lnTo>
                  <a:lnTo>
                    <a:pt x="818769" y="472287"/>
                  </a:lnTo>
                  <a:lnTo>
                    <a:pt x="850912" y="515048"/>
                  </a:lnTo>
                  <a:lnTo>
                    <a:pt x="883031" y="530098"/>
                  </a:lnTo>
                  <a:lnTo>
                    <a:pt x="886079" y="520573"/>
                  </a:lnTo>
                  <a:lnTo>
                    <a:pt x="872617" y="514578"/>
                  </a:lnTo>
                  <a:lnTo>
                    <a:pt x="861009" y="506272"/>
                  </a:lnTo>
                  <a:lnTo>
                    <a:pt x="837184" y="467677"/>
                  </a:lnTo>
                  <a:lnTo>
                    <a:pt x="829310" y="410972"/>
                  </a:lnTo>
                  <a:lnTo>
                    <a:pt x="830186" y="390906"/>
                  </a:lnTo>
                  <a:lnTo>
                    <a:pt x="843280" y="341249"/>
                  </a:lnTo>
                  <a:lnTo>
                    <a:pt x="872832" y="309816"/>
                  </a:lnTo>
                  <a:lnTo>
                    <a:pt x="886460" y="303911"/>
                  </a:lnTo>
                  <a:close/>
                </a:path>
                <a:path w="1656715" h="530225">
                  <a:moveTo>
                    <a:pt x="1114171" y="412242"/>
                  </a:moveTo>
                  <a:lnTo>
                    <a:pt x="1109294" y="370713"/>
                  </a:lnTo>
                  <a:lnTo>
                    <a:pt x="1083843" y="321157"/>
                  </a:lnTo>
                  <a:lnTo>
                    <a:pt x="1038987" y="294386"/>
                  </a:lnTo>
                  <a:lnTo>
                    <a:pt x="1035558" y="303911"/>
                  </a:lnTo>
                  <a:lnTo>
                    <a:pt x="1049197" y="309816"/>
                  </a:lnTo>
                  <a:lnTo>
                    <a:pt x="1060958" y="318008"/>
                  </a:lnTo>
                  <a:lnTo>
                    <a:pt x="1084808" y="356044"/>
                  </a:lnTo>
                  <a:lnTo>
                    <a:pt x="1092581" y="410972"/>
                  </a:lnTo>
                  <a:lnTo>
                    <a:pt x="1091717" y="431812"/>
                  </a:lnTo>
                  <a:lnTo>
                    <a:pt x="1078611" y="482739"/>
                  </a:lnTo>
                  <a:lnTo>
                    <a:pt x="1049388" y="514578"/>
                  </a:lnTo>
                  <a:lnTo>
                    <a:pt x="1035939" y="520573"/>
                  </a:lnTo>
                  <a:lnTo>
                    <a:pt x="1038987" y="530098"/>
                  </a:lnTo>
                  <a:lnTo>
                    <a:pt x="1083970" y="503389"/>
                  </a:lnTo>
                  <a:lnTo>
                    <a:pt x="1109306" y="453936"/>
                  </a:lnTo>
                  <a:lnTo>
                    <a:pt x="1112951" y="433908"/>
                  </a:lnTo>
                  <a:lnTo>
                    <a:pt x="1114171" y="412242"/>
                  </a:lnTo>
                  <a:close/>
                </a:path>
                <a:path w="1656715" h="530225">
                  <a:moveTo>
                    <a:pt x="1238504" y="303911"/>
                  </a:moveTo>
                  <a:lnTo>
                    <a:pt x="1235075" y="294386"/>
                  </a:lnTo>
                  <a:lnTo>
                    <a:pt x="1217993" y="300532"/>
                  </a:lnTo>
                  <a:lnTo>
                    <a:pt x="1203007" y="309460"/>
                  </a:lnTo>
                  <a:lnTo>
                    <a:pt x="1170813" y="352386"/>
                  </a:lnTo>
                  <a:lnTo>
                    <a:pt x="1161097" y="390677"/>
                  </a:lnTo>
                  <a:lnTo>
                    <a:pt x="1159891" y="412242"/>
                  </a:lnTo>
                  <a:lnTo>
                    <a:pt x="1161097" y="433908"/>
                  </a:lnTo>
                  <a:lnTo>
                    <a:pt x="1170813" y="472287"/>
                  </a:lnTo>
                  <a:lnTo>
                    <a:pt x="1202956" y="515048"/>
                  </a:lnTo>
                  <a:lnTo>
                    <a:pt x="1235075" y="530098"/>
                  </a:lnTo>
                  <a:lnTo>
                    <a:pt x="1238123" y="520573"/>
                  </a:lnTo>
                  <a:lnTo>
                    <a:pt x="1224661" y="514578"/>
                  </a:lnTo>
                  <a:lnTo>
                    <a:pt x="1213053" y="506272"/>
                  </a:lnTo>
                  <a:lnTo>
                    <a:pt x="1189228" y="467677"/>
                  </a:lnTo>
                  <a:lnTo>
                    <a:pt x="1181354" y="410972"/>
                  </a:lnTo>
                  <a:lnTo>
                    <a:pt x="1182230" y="390906"/>
                  </a:lnTo>
                  <a:lnTo>
                    <a:pt x="1195324" y="341249"/>
                  </a:lnTo>
                  <a:lnTo>
                    <a:pt x="1224876" y="309816"/>
                  </a:lnTo>
                  <a:lnTo>
                    <a:pt x="1238504" y="303911"/>
                  </a:lnTo>
                  <a:close/>
                </a:path>
                <a:path w="1656715" h="530225">
                  <a:moveTo>
                    <a:pt x="1656715" y="412242"/>
                  </a:moveTo>
                  <a:lnTo>
                    <a:pt x="1651838" y="370713"/>
                  </a:lnTo>
                  <a:lnTo>
                    <a:pt x="1626387" y="321157"/>
                  </a:lnTo>
                  <a:lnTo>
                    <a:pt x="1581531" y="294386"/>
                  </a:lnTo>
                  <a:lnTo>
                    <a:pt x="1578102" y="303911"/>
                  </a:lnTo>
                  <a:lnTo>
                    <a:pt x="1591741" y="309816"/>
                  </a:lnTo>
                  <a:lnTo>
                    <a:pt x="1603489" y="318008"/>
                  </a:lnTo>
                  <a:lnTo>
                    <a:pt x="1627352" y="356044"/>
                  </a:lnTo>
                  <a:lnTo>
                    <a:pt x="1635125" y="410972"/>
                  </a:lnTo>
                  <a:lnTo>
                    <a:pt x="1634261" y="431812"/>
                  </a:lnTo>
                  <a:lnTo>
                    <a:pt x="1621155" y="482739"/>
                  </a:lnTo>
                  <a:lnTo>
                    <a:pt x="1591932" y="514578"/>
                  </a:lnTo>
                  <a:lnTo>
                    <a:pt x="1578470" y="520573"/>
                  </a:lnTo>
                  <a:lnTo>
                    <a:pt x="1581531" y="530098"/>
                  </a:lnTo>
                  <a:lnTo>
                    <a:pt x="1626514" y="503389"/>
                  </a:lnTo>
                  <a:lnTo>
                    <a:pt x="1651850" y="453936"/>
                  </a:lnTo>
                  <a:lnTo>
                    <a:pt x="1655495" y="433908"/>
                  </a:lnTo>
                  <a:lnTo>
                    <a:pt x="1656715" y="41224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497451" y="4649851"/>
            <a:ext cx="2683510" cy="626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365"/>
              </a:lnSpc>
              <a:spcBef>
                <a:spcPts val="100"/>
              </a:spcBef>
              <a:tabLst>
                <a:tab pos="577850" algn="l"/>
                <a:tab pos="1475740" algn="l"/>
              </a:tabLst>
            </a:pPr>
            <a:r>
              <a:rPr sz="2000" dirty="0">
                <a:latin typeface="Cambria Math"/>
                <a:cs typeface="Cambria Math"/>
              </a:rPr>
              <a:t>𝑞</a:t>
            </a:r>
            <a:r>
              <a:rPr sz="2000" spc="170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=	−11/2	=</a:t>
            </a:r>
            <a:r>
              <a:rPr sz="2000" spc="70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−6,</a:t>
            </a:r>
            <a:endParaRPr sz="2000">
              <a:latin typeface="Cambria Math"/>
              <a:cs typeface="Cambria Math"/>
            </a:endParaRPr>
          </a:p>
          <a:p>
            <a:pPr marL="68580">
              <a:lnSpc>
                <a:spcPts val="2365"/>
              </a:lnSpc>
              <a:tabLst>
                <a:tab pos="1408430" algn="l"/>
                <a:tab pos="1760855" algn="l"/>
                <a:tab pos="2268220" algn="l"/>
              </a:tabLst>
            </a:pPr>
            <a:r>
              <a:rPr sz="2000" dirty="0">
                <a:latin typeface="Cambria Math"/>
                <a:cs typeface="Cambria Math"/>
              </a:rPr>
              <a:t>𝑟</a:t>
            </a:r>
            <a:r>
              <a:rPr sz="2000" spc="150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=</a:t>
            </a:r>
            <a:r>
              <a:rPr sz="2000" spc="114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−11</a:t>
            </a:r>
            <a:r>
              <a:rPr sz="2000" spc="20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−	2	−6	=</a:t>
            </a:r>
            <a:r>
              <a:rPr sz="2000" spc="35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1</a:t>
            </a:r>
            <a:endParaRPr sz="20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9740" y="1239977"/>
            <a:ext cx="21748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D</a:t>
            </a:r>
            <a:r>
              <a:rPr sz="2800" b="1" spc="-20" dirty="0">
                <a:solidFill>
                  <a:srgbClr val="4F81BC"/>
                </a:solidFill>
                <a:latin typeface="Times New Roman"/>
                <a:cs typeface="Times New Roman"/>
              </a:rPr>
              <a:t>E</a:t>
            </a: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FINI</a:t>
            </a:r>
            <a:r>
              <a:rPr sz="2800" b="1" spc="-20" dirty="0">
                <a:solidFill>
                  <a:srgbClr val="4F81BC"/>
                </a:solidFill>
                <a:latin typeface="Times New Roman"/>
                <a:cs typeface="Times New Roman"/>
              </a:rPr>
              <a:t>T</a:t>
            </a: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ION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5273" y="2080920"/>
            <a:ext cx="4844222" cy="326898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4403" y="2554223"/>
            <a:ext cx="7898234" cy="330303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90670" y="3029711"/>
            <a:ext cx="977327" cy="241662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95420" y="3637719"/>
            <a:ext cx="8532686" cy="335756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99431" y="4191657"/>
            <a:ext cx="5194453" cy="30196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77344" y="4784656"/>
            <a:ext cx="5264422" cy="296593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842501" y="300338"/>
            <a:ext cx="609765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Division</a:t>
            </a:r>
            <a:r>
              <a:rPr spc="-85" dirty="0"/>
              <a:t> </a:t>
            </a:r>
            <a:endParaRPr dirty="0"/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dirty="0"/>
              <a:t>2</a:t>
            </a:fld>
            <a:endParaRPr spc="-5" dirty="0"/>
          </a:p>
        </p:txBody>
      </p:sp>
      <p:sp>
        <p:nvSpPr>
          <p:cNvPr id="10" name="object 10"/>
          <p:cNvSpPr txBox="1"/>
          <p:nvPr/>
        </p:nvSpPr>
        <p:spPr>
          <a:xfrm>
            <a:off x="1583182" y="2962783"/>
            <a:ext cx="22790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(or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equivalently,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if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002151" y="3183254"/>
            <a:ext cx="144780" cy="20320"/>
          </a:xfrm>
          <a:custGeom>
            <a:avLst/>
            <a:gdLst/>
            <a:ahLst/>
            <a:cxnLst/>
            <a:rect l="l" t="t" r="r" b="b"/>
            <a:pathLst>
              <a:path w="144779" h="20319">
                <a:moveTo>
                  <a:pt x="144779" y="0"/>
                </a:moveTo>
                <a:lnTo>
                  <a:pt x="0" y="0"/>
                </a:lnTo>
                <a:lnTo>
                  <a:pt x="0" y="19812"/>
                </a:lnTo>
                <a:lnTo>
                  <a:pt x="144779" y="19812"/>
                </a:lnTo>
                <a:lnTo>
                  <a:pt x="14477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990213" y="2800448"/>
            <a:ext cx="164465" cy="691515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15240">
              <a:lnSpc>
                <a:spcPct val="100000"/>
              </a:lnSpc>
              <a:spcBef>
                <a:spcPts val="620"/>
              </a:spcBef>
            </a:pPr>
            <a:r>
              <a:rPr sz="1750" spc="195" dirty="0">
                <a:latin typeface="Cambria Math"/>
                <a:cs typeface="Cambria Math"/>
              </a:rPr>
              <a:t>𝑏</a:t>
            </a:r>
            <a:endParaRPr sz="175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sz="1750" spc="210" dirty="0">
                <a:latin typeface="Cambria Math"/>
                <a:cs typeface="Cambria Math"/>
              </a:rPr>
              <a:t>𝑎</a:t>
            </a:r>
            <a:endParaRPr sz="175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87392" y="2962783"/>
            <a:ext cx="16186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is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integer)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9740" y="1239977"/>
            <a:ext cx="8224520" cy="15055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DEFINITION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530"/>
              </a:spcBef>
              <a:tabLst>
                <a:tab pos="4071620" algn="l"/>
              </a:tabLst>
            </a:pPr>
            <a:r>
              <a:rPr sz="2400" b="1" i="1" dirty="0">
                <a:latin typeface="Times New Roman"/>
                <a:cs typeface="Times New Roman"/>
              </a:rPr>
              <a:t>Remark:</a:t>
            </a:r>
            <a:r>
              <a:rPr sz="2400" b="1" i="1" spc="360" dirty="0">
                <a:latin typeface="Times New Roman"/>
                <a:cs typeface="Times New Roman"/>
              </a:rPr>
              <a:t> </a:t>
            </a:r>
            <a:r>
              <a:rPr sz="2400" spc="-110" dirty="0">
                <a:latin typeface="Times New Roman"/>
                <a:cs typeface="Times New Roman"/>
              </a:rPr>
              <a:t>We</a:t>
            </a:r>
            <a:r>
              <a:rPr sz="2400" spc="3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can</a:t>
            </a:r>
            <a:r>
              <a:rPr sz="2400" spc="3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express</a:t>
            </a:r>
            <a:r>
              <a:rPr sz="2400" spc="3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mbria Math"/>
                <a:cs typeface="Cambria Math"/>
              </a:rPr>
              <a:t>𝑎</a:t>
            </a:r>
            <a:r>
              <a:rPr sz="2400" spc="195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∣</a:t>
            </a:r>
            <a:r>
              <a:rPr sz="2400" spc="140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𝑏	</a:t>
            </a:r>
            <a:r>
              <a:rPr sz="2400" dirty="0">
                <a:latin typeface="Times New Roman"/>
                <a:cs typeface="Times New Roman"/>
              </a:rPr>
              <a:t>using</a:t>
            </a:r>
            <a:r>
              <a:rPr sz="2400" spc="3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quantifiers</a:t>
            </a:r>
            <a:r>
              <a:rPr sz="2400" spc="3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as</a:t>
            </a:r>
            <a:r>
              <a:rPr sz="2400" spc="380" dirty="0">
                <a:latin typeface="Times New Roman"/>
                <a:cs typeface="Times New Roman"/>
              </a:rPr>
              <a:t> </a:t>
            </a:r>
            <a:r>
              <a:rPr sz="2400" spc="10" dirty="0">
                <a:latin typeface="Cambria Math"/>
                <a:cs typeface="Cambria Math"/>
              </a:rPr>
              <a:t>∃𝑐(𝑎𝑐</a:t>
            </a:r>
            <a:r>
              <a:rPr sz="2400" spc="210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=</a:t>
            </a:r>
            <a:r>
              <a:rPr sz="2400" spc="110" dirty="0">
                <a:latin typeface="Cambria Math"/>
                <a:cs typeface="Cambria Math"/>
              </a:rPr>
              <a:t> </a:t>
            </a:r>
            <a:r>
              <a:rPr sz="2400" spc="20" dirty="0">
                <a:latin typeface="Cambria Math"/>
                <a:cs typeface="Cambria Math"/>
              </a:rPr>
              <a:t>𝑏)</a:t>
            </a:r>
            <a:r>
              <a:rPr sz="2400" spc="20" dirty="0">
                <a:latin typeface="Times New Roman"/>
                <a:cs typeface="Times New Roman"/>
              </a:rPr>
              <a:t>,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Times New Roman"/>
                <a:cs typeface="Times New Roman"/>
              </a:rPr>
              <a:t>where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universe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 discourse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set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integers.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19200" y="304800"/>
            <a:ext cx="586905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Division</a:t>
            </a:r>
            <a:r>
              <a:rPr spc="-85" dirty="0"/>
              <a:t> </a:t>
            </a:r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dirty="0"/>
              <a:t>3</a:t>
            </a:fld>
            <a:endParaRPr spc="-5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9740" y="1239977"/>
            <a:ext cx="16351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Example</a:t>
            </a:r>
            <a:r>
              <a:rPr sz="2800" b="1" spc="-65" dirty="0">
                <a:solidFill>
                  <a:srgbClr val="4F81BC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1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6291" y="2053565"/>
            <a:ext cx="5536723" cy="287691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822961" y="364794"/>
            <a:ext cx="254444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latin typeface="Times New Roman"/>
                <a:cs typeface="Times New Roman"/>
              </a:rPr>
              <a:t>Division</a:t>
            </a:r>
            <a:r>
              <a:rPr sz="3200" b="1" spc="-85" dirty="0">
                <a:latin typeface="Times New Roman"/>
                <a:cs typeface="Times New Roman"/>
              </a:rPr>
              <a:t> 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dirty="0"/>
              <a:t>4</a:t>
            </a:fld>
            <a:endParaRPr spc="-5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9740" y="1239977"/>
            <a:ext cx="32581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Example</a:t>
            </a:r>
            <a:r>
              <a:rPr sz="2800" b="1" spc="-25" dirty="0">
                <a:solidFill>
                  <a:srgbClr val="4F81BC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1</a:t>
            </a:r>
            <a:r>
              <a:rPr sz="2800" b="1" spc="-10" dirty="0">
                <a:solidFill>
                  <a:srgbClr val="4F81BC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–</a:t>
            </a:r>
            <a:r>
              <a:rPr sz="2800" b="1" spc="-20" dirty="0">
                <a:solidFill>
                  <a:srgbClr val="4F81BC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4F81BC"/>
                </a:solidFill>
                <a:latin typeface="Times New Roman"/>
                <a:cs typeface="Times New Roman"/>
              </a:rPr>
              <a:t>Solution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6291" y="2053565"/>
            <a:ext cx="5536723" cy="287691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5793" y="3258434"/>
            <a:ext cx="6527409" cy="306397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304800" y="2667000"/>
            <a:ext cx="8458200" cy="0"/>
          </a:xfrm>
          <a:custGeom>
            <a:avLst/>
            <a:gdLst/>
            <a:ahLst/>
            <a:cxnLst/>
            <a:rect l="l" t="t" r="r" b="b"/>
            <a:pathLst>
              <a:path w="8458200">
                <a:moveTo>
                  <a:pt x="0" y="0"/>
                </a:moveTo>
                <a:lnTo>
                  <a:pt x="8458200" y="0"/>
                </a:lnTo>
              </a:path>
            </a:pathLst>
          </a:custGeom>
          <a:ln w="9525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32685" y="4133281"/>
            <a:ext cx="3265059" cy="302284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532685" y="448950"/>
            <a:ext cx="254444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latin typeface="Times New Roman"/>
                <a:cs typeface="Times New Roman"/>
              </a:rPr>
              <a:t>Division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dirty="0"/>
              <a:t>5</a:t>
            </a:fld>
            <a:endParaRPr spc="-5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9740" y="1239977"/>
            <a:ext cx="6299200" cy="11391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solidFill>
                  <a:srgbClr val="4F81BC"/>
                </a:solidFill>
                <a:latin typeface="Times New Roman"/>
                <a:cs typeface="Times New Roman"/>
              </a:rPr>
              <a:t>THEOREM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530"/>
              </a:spcBef>
            </a:pPr>
            <a:r>
              <a:rPr sz="2400" spc="-5" dirty="0">
                <a:latin typeface="Cambria Math"/>
                <a:cs typeface="Cambria Math"/>
              </a:rPr>
              <a:t>𝐋𝐞</a:t>
            </a:r>
            <a:r>
              <a:rPr sz="2400" dirty="0">
                <a:latin typeface="Cambria Math"/>
                <a:cs typeface="Cambria Math"/>
              </a:rPr>
              <a:t>𝐭</a:t>
            </a:r>
            <a:r>
              <a:rPr sz="2400" spc="10" dirty="0">
                <a:latin typeface="Cambria Math"/>
                <a:cs typeface="Cambria Math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𝒂</a:t>
            </a:r>
            <a:r>
              <a:rPr sz="2400" dirty="0">
                <a:latin typeface="Cambria Math"/>
                <a:cs typeface="Cambria Math"/>
              </a:rPr>
              <a:t>,</a:t>
            </a:r>
            <a:r>
              <a:rPr sz="2400" spc="-135" dirty="0">
                <a:latin typeface="Cambria Math"/>
                <a:cs typeface="Cambria Math"/>
              </a:rPr>
              <a:t> </a:t>
            </a:r>
            <a:r>
              <a:rPr sz="2400" spc="5" dirty="0">
                <a:latin typeface="Cambria Math"/>
                <a:cs typeface="Cambria Math"/>
              </a:rPr>
              <a:t>𝒃</a:t>
            </a:r>
            <a:r>
              <a:rPr sz="2400" dirty="0">
                <a:latin typeface="Cambria Math"/>
                <a:cs typeface="Cambria Math"/>
              </a:rPr>
              <a:t>,</a:t>
            </a:r>
            <a:r>
              <a:rPr sz="2400" spc="-145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𝐚𝐧𝐝</a:t>
            </a:r>
            <a:r>
              <a:rPr sz="2400" spc="10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𝒄</a:t>
            </a:r>
            <a:r>
              <a:rPr sz="2400" spc="-5" dirty="0">
                <a:latin typeface="Cambria Math"/>
                <a:cs typeface="Cambria Math"/>
              </a:rPr>
              <a:t> 𝐛</a:t>
            </a:r>
            <a:r>
              <a:rPr sz="2400" dirty="0">
                <a:latin typeface="Cambria Math"/>
                <a:cs typeface="Cambria Math"/>
              </a:rPr>
              <a:t>𝐞 </a:t>
            </a:r>
            <a:r>
              <a:rPr sz="2400" spc="-5" dirty="0">
                <a:latin typeface="Cambria Math"/>
                <a:cs typeface="Cambria Math"/>
              </a:rPr>
              <a:t>𝐢</a:t>
            </a:r>
            <a:r>
              <a:rPr sz="2400" dirty="0">
                <a:latin typeface="Cambria Math"/>
                <a:cs typeface="Cambria Math"/>
              </a:rPr>
              <a:t>𝐧𝐭𝐞𝐠𝐞𝐫𝐬,</a:t>
            </a:r>
            <a:r>
              <a:rPr sz="2400" spc="-145" dirty="0">
                <a:latin typeface="Cambria Math"/>
                <a:cs typeface="Cambria Math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𝐰𝐡𝐞𝐫</a:t>
            </a:r>
            <a:r>
              <a:rPr sz="2400" dirty="0">
                <a:latin typeface="Cambria Math"/>
                <a:cs typeface="Cambria Math"/>
              </a:rPr>
              <a:t>𝐞</a:t>
            </a:r>
            <a:r>
              <a:rPr sz="2400" spc="-5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𝒂</a:t>
            </a:r>
            <a:r>
              <a:rPr sz="2400" spc="140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≠</a:t>
            </a:r>
            <a:r>
              <a:rPr sz="2400" spc="125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𝟎.</a:t>
            </a:r>
            <a:r>
              <a:rPr sz="2400" spc="-135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𝐓𝐡𝐞𝐧</a:t>
            </a:r>
            <a:endParaRPr sz="2400">
              <a:latin typeface="Cambria Math"/>
              <a:cs typeface="Cambria Math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7448" y="2624582"/>
            <a:ext cx="304800" cy="282575"/>
          </a:xfrm>
          <a:custGeom>
            <a:avLst/>
            <a:gdLst/>
            <a:ahLst/>
            <a:cxnLst/>
            <a:rect l="l" t="t" r="r" b="b"/>
            <a:pathLst>
              <a:path w="304800" h="282575">
                <a:moveTo>
                  <a:pt x="214541" y="0"/>
                </a:moveTo>
                <a:lnTo>
                  <a:pt x="210515" y="11429"/>
                </a:lnTo>
                <a:lnTo>
                  <a:pt x="226859" y="18522"/>
                </a:lnTo>
                <a:lnTo>
                  <a:pt x="240917" y="28352"/>
                </a:lnTo>
                <a:lnTo>
                  <a:pt x="269457" y="73852"/>
                </a:lnTo>
                <a:lnTo>
                  <a:pt x="277787" y="115623"/>
                </a:lnTo>
                <a:lnTo>
                  <a:pt x="278828" y="139700"/>
                </a:lnTo>
                <a:lnTo>
                  <a:pt x="277782" y="164633"/>
                </a:lnTo>
                <a:lnTo>
                  <a:pt x="269414" y="207547"/>
                </a:lnTo>
                <a:lnTo>
                  <a:pt x="240934" y="253793"/>
                </a:lnTo>
                <a:lnTo>
                  <a:pt x="210959" y="270890"/>
                </a:lnTo>
                <a:lnTo>
                  <a:pt x="214541" y="282320"/>
                </a:lnTo>
                <a:lnTo>
                  <a:pt x="253049" y="264239"/>
                </a:lnTo>
                <a:lnTo>
                  <a:pt x="281355" y="232917"/>
                </a:lnTo>
                <a:lnTo>
                  <a:pt x="298775" y="191119"/>
                </a:lnTo>
                <a:lnTo>
                  <a:pt x="304584" y="141223"/>
                </a:lnTo>
                <a:lnTo>
                  <a:pt x="303127" y="115339"/>
                </a:lnTo>
                <a:lnTo>
                  <a:pt x="291478" y="69429"/>
                </a:lnTo>
                <a:lnTo>
                  <a:pt x="268383" y="32093"/>
                </a:lnTo>
                <a:lnTo>
                  <a:pt x="235007" y="7379"/>
                </a:lnTo>
                <a:lnTo>
                  <a:pt x="214541" y="0"/>
                </a:lnTo>
                <a:close/>
              </a:path>
              <a:path w="304800" h="282575">
                <a:moveTo>
                  <a:pt x="90043" y="0"/>
                </a:moveTo>
                <a:lnTo>
                  <a:pt x="51628" y="18081"/>
                </a:lnTo>
                <a:lnTo>
                  <a:pt x="23291" y="49402"/>
                </a:lnTo>
                <a:lnTo>
                  <a:pt x="5826" y="91408"/>
                </a:lnTo>
                <a:lnTo>
                  <a:pt x="0" y="141223"/>
                </a:lnTo>
                <a:lnTo>
                  <a:pt x="1452" y="167177"/>
                </a:lnTo>
                <a:lnTo>
                  <a:pt x="13062" y="213036"/>
                </a:lnTo>
                <a:lnTo>
                  <a:pt x="36100" y="250227"/>
                </a:lnTo>
                <a:lnTo>
                  <a:pt x="69514" y="274941"/>
                </a:lnTo>
                <a:lnTo>
                  <a:pt x="90043" y="282320"/>
                </a:lnTo>
                <a:lnTo>
                  <a:pt x="93611" y="270890"/>
                </a:lnTo>
                <a:lnTo>
                  <a:pt x="77528" y="263717"/>
                </a:lnTo>
                <a:lnTo>
                  <a:pt x="63647" y="253793"/>
                </a:lnTo>
                <a:lnTo>
                  <a:pt x="35169" y="207547"/>
                </a:lnTo>
                <a:lnTo>
                  <a:pt x="26801" y="164633"/>
                </a:lnTo>
                <a:lnTo>
                  <a:pt x="25755" y="139700"/>
                </a:lnTo>
                <a:lnTo>
                  <a:pt x="26801" y="115623"/>
                </a:lnTo>
                <a:lnTo>
                  <a:pt x="35169" y="73852"/>
                </a:lnTo>
                <a:lnTo>
                  <a:pt x="63757" y="28352"/>
                </a:lnTo>
                <a:lnTo>
                  <a:pt x="94068" y="11429"/>
                </a:lnTo>
                <a:lnTo>
                  <a:pt x="900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90798" y="2626614"/>
            <a:ext cx="23495" cy="277495"/>
          </a:xfrm>
          <a:custGeom>
            <a:avLst/>
            <a:gdLst/>
            <a:ahLst/>
            <a:cxnLst/>
            <a:rect l="l" t="t" r="r" b="b"/>
            <a:pathLst>
              <a:path w="23494" h="277494">
                <a:moveTo>
                  <a:pt x="22987" y="0"/>
                </a:moveTo>
                <a:lnTo>
                  <a:pt x="0" y="0"/>
                </a:lnTo>
                <a:lnTo>
                  <a:pt x="0" y="276987"/>
                </a:lnTo>
                <a:lnTo>
                  <a:pt x="22987" y="276987"/>
                </a:lnTo>
                <a:lnTo>
                  <a:pt x="229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88719" y="2626614"/>
            <a:ext cx="23495" cy="277495"/>
          </a:xfrm>
          <a:custGeom>
            <a:avLst/>
            <a:gdLst/>
            <a:ahLst/>
            <a:cxnLst/>
            <a:rect l="l" t="t" r="r" b="b"/>
            <a:pathLst>
              <a:path w="23494" h="277494">
                <a:moveTo>
                  <a:pt x="22987" y="0"/>
                </a:moveTo>
                <a:lnTo>
                  <a:pt x="0" y="0"/>
                </a:lnTo>
                <a:lnTo>
                  <a:pt x="0" y="276987"/>
                </a:lnTo>
                <a:lnTo>
                  <a:pt x="22987" y="276987"/>
                </a:lnTo>
                <a:lnTo>
                  <a:pt x="229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636896" y="2624582"/>
            <a:ext cx="882650" cy="282575"/>
          </a:xfrm>
          <a:custGeom>
            <a:avLst/>
            <a:gdLst/>
            <a:ahLst/>
            <a:cxnLst/>
            <a:rect l="l" t="t" r="r" b="b"/>
            <a:pathLst>
              <a:path w="882650" h="282575">
                <a:moveTo>
                  <a:pt x="792099" y="0"/>
                </a:moveTo>
                <a:lnTo>
                  <a:pt x="788162" y="11429"/>
                </a:lnTo>
                <a:lnTo>
                  <a:pt x="804469" y="18522"/>
                </a:lnTo>
                <a:lnTo>
                  <a:pt x="818514" y="28352"/>
                </a:lnTo>
                <a:lnTo>
                  <a:pt x="847038" y="73852"/>
                </a:lnTo>
                <a:lnTo>
                  <a:pt x="855333" y="115623"/>
                </a:lnTo>
                <a:lnTo>
                  <a:pt x="856361" y="139700"/>
                </a:lnTo>
                <a:lnTo>
                  <a:pt x="855315" y="164633"/>
                </a:lnTo>
                <a:lnTo>
                  <a:pt x="846984" y="207547"/>
                </a:lnTo>
                <a:lnTo>
                  <a:pt x="818562" y="253793"/>
                </a:lnTo>
                <a:lnTo>
                  <a:pt x="788542" y="270890"/>
                </a:lnTo>
                <a:lnTo>
                  <a:pt x="792099" y="282320"/>
                </a:lnTo>
                <a:lnTo>
                  <a:pt x="830595" y="264239"/>
                </a:lnTo>
                <a:lnTo>
                  <a:pt x="858901" y="232917"/>
                </a:lnTo>
                <a:lnTo>
                  <a:pt x="876331" y="191119"/>
                </a:lnTo>
                <a:lnTo>
                  <a:pt x="882141" y="141223"/>
                </a:lnTo>
                <a:lnTo>
                  <a:pt x="880689" y="115339"/>
                </a:lnTo>
                <a:lnTo>
                  <a:pt x="869068" y="69429"/>
                </a:lnTo>
                <a:lnTo>
                  <a:pt x="845945" y="32093"/>
                </a:lnTo>
                <a:lnTo>
                  <a:pt x="812555" y="7379"/>
                </a:lnTo>
                <a:lnTo>
                  <a:pt x="792099" y="0"/>
                </a:lnTo>
                <a:close/>
              </a:path>
              <a:path w="882650" h="282575">
                <a:moveTo>
                  <a:pt x="90042" y="0"/>
                </a:moveTo>
                <a:lnTo>
                  <a:pt x="51641" y="18081"/>
                </a:lnTo>
                <a:lnTo>
                  <a:pt x="23240" y="49402"/>
                </a:lnTo>
                <a:lnTo>
                  <a:pt x="5810" y="91408"/>
                </a:lnTo>
                <a:lnTo>
                  <a:pt x="0" y="141223"/>
                </a:lnTo>
                <a:lnTo>
                  <a:pt x="1452" y="167177"/>
                </a:lnTo>
                <a:lnTo>
                  <a:pt x="13073" y="213036"/>
                </a:lnTo>
                <a:lnTo>
                  <a:pt x="36125" y="250227"/>
                </a:lnTo>
                <a:lnTo>
                  <a:pt x="69514" y="274941"/>
                </a:lnTo>
                <a:lnTo>
                  <a:pt x="90042" y="282320"/>
                </a:lnTo>
                <a:lnTo>
                  <a:pt x="93599" y="270890"/>
                </a:lnTo>
                <a:lnTo>
                  <a:pt x="77531" y="263717"/>
                </a:lnTo>
                <a:lnTo>
                  <a:pt x="63642" y="253793"/>
                </a:lnTo>
                <a:lnTo>
                  <a:pt x="35210" y="207547"/>
                </a:lnTo>
                <a:lnTo>
                  <a:pt x="26828" y="164633"/>
                </a:lnTo>
                <a:lnTo>
                  <a:pt x="25780" y="139700"/>
                </a:lnTo>
                <a:lnTo>
                  <a:pt x="26828" y="115623"/>
                </a:lnTo>
                <a:lnTo>
                  <a:pt x="35210" y="73852"/>
                </a:lnTo>
                <a:lnTo>
                  <a:pt x="63753" y="28352"/>
                </a:lnTo>
                <a:lnTo>
                  <a:pt x="94106" y="11429"/>
                </a:lnTo>
                <a:lnTo>
                  <a:pt x="9004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00392" y="3173222"/>
            <a:ext cx="400685" cy="282575"/>
          </a:xfrm>
          <a:custGeom>
            <a:avLst/>
            <a:gdLst/>
            <a:ahLst/>
            <a:cxnLst/>
            <a:rect l="l" t="t" r="r" b="b"/>
            <a:pathLst>
              <a:path w="400684" h="282575">
                <a:moveTo>
                  <a:pt x="310553" y="0"/>
                </a:moveTo>
                <a:lnTo>
                  <a:pt x="306527" y="11429"/>
                </a:lnTo>
                <a:lnTo>
                  <a:pt x="322871" y="18522"/>
                </a:lnTo>
                <a:lnTo>
                  <a:pt x="336929" y="28352"/>
                </a:lnTo>
                <a:lnTo>
                  <a:pt x="365469" y="73852"/>
                </a:lnTo>
                <a:lnTo>
                  <a:pt x="373799" y="115623"/>
                </a:lnTo>
                <a:lnTo>
                  <a:pt x="374840" y="139700"/>
                </a:lnTo>
                <a:lnTo>
                  <a:pt x="373794" y="164633"/>
                </a:lnTo>
                <a:lnTo>
                  <a:pt x="365426" y="207547"/>
                </a:lnTo>
                <a:lnTo>
                  <a:pt x="336946" y="253793"/>
                </a:lnTo>
                <a:lnTo>
                  <a:pt x="306971" y="270890"/>
                </a:lnTo>
                <a:lnTo>
                  <a:pt x="310553" y="282320"/>
                </a:lnTo>
                <a:lnTo>
                  <a:pt x="349061" y="264239"/>
                </a:lnTo>
                <a:lnTo>
                  <a:pt x="377367" y="232917"/>
                </a:lnTo>
                <a:lnTo>
                  <a:pt x="394787" y="191119"/>
                </a:lnTo>
                <a:lnTo>
                  <a:pt x="400596" y="141224"/>
                </a:lnTo>
                <a:lnTo>
                  <a:pt x="399139" y="115339"/>
                </a:lnTo>
                <a:lnTo>
                  <a:pt x="387490" y="69429"/>
                </a:lnTo>
                <a:lnTo>
                  <a:pt x="364395" y="32093"/>
                </a:lnTo>
                <a:lnTo>
                  <a:pt x="331019" y="7379"/>
                </a:lnTo>
                <a:lnTo>
                  <a:pt x="310553" y="0"/>
                </a:lnTo>
                <a:close/>
              </a:path>
              <a:path w="400684" h="282575">
                <a:moveTo>
                  <a:pt x="90042" y="0"/>
                </a:moveTo>
                <a:lnTo>
                  <a:pt x="51628" y="18081"/>
                </a:lnTo>
                <a:lnTo>
                  <a:pt x="23291" y="49402"/>
                </a:lnTo>
                <a:lnTo>
                  <a:pt x="5826" y="91408"/>
                </a:lnTo>
                <a:lnTo>
                  <a:pt x="0" y="141224"/>
                </a:lnTo>
                <a:lnTo>
                  <a:pt x="1452" y="167177"/>
                </a:lnTo>
                <a:lnTo>
                  <a:pt x="13062" y="213036"/>
                </a:lnTo>
                <a:lnTo>
                  <a:pt x="36100" y="250227"/>
                </a:lnTo>
                <a:lnTo>
                  <a:pt x="69514" y="274941"/>
                </a:lnTo>
                <a:lnTo>
                  <a:pt x="90042" y="282320"/>
                </a:lnTo>
                <a:lnTo>
                  <a:pt x="93611" y="270890"/>
                </a:lnTo>
                <a:lnTo>
                  <a:pt x="77528" y="263717"/>
                </a:lnTo>
                <a:lnTo>
                  <a:pt x="63647" y="253793"/>
                </a:lnTo>
                <a:lnTo>
                  <a:pt x="35169" y="207547"/>
                </a:lnTo>
                <a:lnTo>
                  <a:pt x="26801" y="164633"/>
                </a:lnTo>
                <a:lnTo>
                  <a:pt x="25755" y="139700"/>
                </a:lnTo>
                <a:lnTo>
                  <a:pt x="26801" y="115623"/>
                </a:lnTo>
                <a:lnTo>
                  <a:pt x="35169" y="73852"/>
                </a:lnTo>
                <a:lnTo>
                  <a:pt x="63757" y="28352"/>
                </a:lnTo>
                <a:lnTo>
                  <a:pt x="94068" y="11429"/>
                </a:lnTo>
                <a:lnTo>
                  <a:pt x="9004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134995" y="3175254"/>
            <a:ext cx="23495" cy="277495"/>
          </a:xfrm>
          <a:custGeom>
            <a:avLst/>
            <a:gdLst/>
            <a:ahLst/>
            <a:cxnLst/>
            <a:rect l="l" t="t" r="r" b="b"/>
            <a:pathLst>
              <a:path w="23494" h="277495">
                <a:moveTo>
                  <a:pt x="22987" y="0"/>
                </a:moveTo>
                <a:lnTo>
                  <a:pt x="0" y="0"/>
                </a:lnTo>
                <a:lnTo>
                  <a:pt x="0" y="276987"/>
                </a:lnTo>
                <a:lnTo>
                  <a:pt x="22987" y="276987"/>
                </a:lnTo>
                <a:lnTo>
                  <a:pt x="229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802638" y="2352293"/>
            <a:ext cx="4084954" cy="1122680"/>
          </a:xfrm>
          <a:prstGeom prst="rect">
            <a:avLst/>
          </a:prstGeom>
        </p:spPr>
        <p:txBody>
          <a:bodyPr vert="horz" wrap="square" lIns="0" tIns="1955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40"/>
              </a:spcBef>
              <a:tabLst>
                <a:tab pos="385445" algn="l"/>
                <a:tab pos="1007744" algn="l"/>
                <a:tab pos="1414780" algn="l"/>
                <a:tab pos="2402205" algn="l"/>
                <a:tab pos="2934335" algn="l"/>
              </a:tabLst>
            </a:pPr>
            <a:r>
              <a:rPr sz="2400" dirty="0">
                <a:latin typeface="Cambria Math"/>
                <a:cs typeface="Cambria Math"/>
              </a:rPr>
              <a:t>𝑏	</a:t>
            </a:r>
            <a:r>
              <a:rPr sz="2400" spc="-5" dirty="0">
                <a:latin typeface="Cambria Math"/>
                <a:cs typeface="Cambria Math"/>
              </a:rPr>
              <a:t>and	</a:t>
            </a:r>
            <a:r>
              <a:rPr sz="2400" dirty="0">
                <a:latin typeface="Cambria Math"/>
                <a:cs typeface="Cambria Math"/>
              </a:rPr>
              <a:t>𝑎	</a:t>
            </a:r>
            <a:r>
              <a:rPr sz="2400" spc="35" dirty="0">
                <a:latin typeface="Cambria Math"/>
                <a:cs typeface="Cambria Math"/>
              </a:rPr>
              <a:t>𝑐,</a:t>
            </a:r>
            <a:r>
              <a:rPr sz="2400" spc="-135" dirty="0">
                <a:latin typeface="Cambria Math"/>
                <a:cs typeface="Cambria Math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then	</a:t>
            </a:r>
            <a:r>
              <a:rPr sz="2400" dirty="0">
                <a:latin typeface="Cambria Math"/>
                <a:cs typeface="Cambria Math"/>
              </a:rPr>
              <a:t>𝑎</a:t>
            </a:r>
            <a:r>
              <a:rPr sz="2400" spc="40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|	𝑏</a:t>
            </a:r>
            <a:r>
              <a:rPr sz="2400" spc="30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+</a:t>
            </a:r>
            <a:r>
              <a:rPr sz="2400" spc="-40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𝑐</a:t>
            </a:r>
            <a:endParaRPr sz="2400">
              <a:latin typeface="Cambria Math"/>
              <a:cs typeface="Cambria Math"/>
            </a:endParaRPr>
          </a:p>
          <a:p>
            <a:pPr marL="43180">
              <a:lnSpc>
                <a:spcPct val="100000"/>
              </a:lnSpc>
              <a:spcBef>
                <a:spcPts val="1440"/>
              </a:spcBef>
              <a:tabLst>
                <a:tab pos="1053465" algn="l"/>
                <a:tab pos="1459230" algn="l"/>
                <a:tab pos="1974214" algn="l"/>
              </a:tabLst>
            </a:pPr>
            <a:r>
              <a:rPr sz="2400" spc="30" dirty="0">
                <a:latin typeface="Cambria Math"/>
                <a:cs typeface="Cambria Math"/>
              </a:rPr>
              <a:t>𝑏,</a:t>
            </a:r>
            <a:r>
              <a:rPr sz="2400" spc="-135" dirty="0">
                <a:latin typeface="Cambria Math"/>
                <a:cs typeface="Cambria Math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then	</a:t>
            </a:r>
            <a:r>
              <a:rPr sz="2400" dirty="0">
                <a:latin typeface="Cambria Math"/>
                <a:cs typeface="Cambria Math"/>
              </a:rPr>
              <a:t>𝑎	𝑏𝑐	for</a:t>
            </a:r>
            <a:r>
              <a:rPr sz="2400" spc="-30" dirty="0">
                <a:latin typeface="Cambria Math"/>
                <a:cs typeface="Cambria Math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all</a:t>
            </a:r>
            <a:r>
              <a:rPr sz="2400" spc="-25" dirty="0">
                <a:latin typeface="Cambria Math"/>
                <a:cs typeface="Cambria Math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integers</a:t>
            </a:r>
            <a:r>
              <a:rPr sz="2400" spc="-20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𝑐</a:t>
            </a:r>
            <a:endParaRPr sz="24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719198" y="3175254"/>
            <a:ext cx="23495" cy="277495"/>
          </a:xfrm>
          <a:custGeom>
            <a:avLst/>
            <a:gdLst/>
            <a:ahLst/>
            <a:cxnLst/>
            <a:rect l="l" t="t" r="r" b="b"/>
            <a:pathLst>
              <a:path w="23494" h="277495">
                <a:moveTo>
                  <a:pt x="22987" y="0"/>
                </a:moveTo>
                <a:lnTo>
                  <a:pt x="0" y="0"/>
                </a:lnTo>
                <a:lnTo>
                  <a:pt x="0" y="276987"/>
                </a:lnTo>
                <a:lnTo>
                  <a:pt x="22987" y="276987"/>
                </a:lnTo>
                <a:lnTo>
                  <a:pt x="229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33336" y="3720338"/>
            <a:ext cx="497205" cy="282575"/>
          </a:xfrm>
          <a:custGeom>
            <a:avLst/>
            <a:gdLst/>
            <a:ahLst/>
            <a:cxnLst/>
            <a:rect l="l" t="t" r="r" b="b"/>
            <a:pathLst>
              <a:path w="497205" h="282575">
                <a:moveTo>
                  <a:pt x="406565" y="0"/>
                </a:moveTo>
                <a:lnTo>
                  <a:pt x="402539" y="11430"/>
                </a:lnTo>
                <a:lnTo>
                  <a:pt x="418883" y="18522"/>
                </a:lnTo>
                <a:lnTo>
                  <a:pt x="432941" y="28352"/>
                </a:lnTo>
                <a:lnTo>
                  <a:pt x="461481" y="73852"/>
                </a:lnTo>
                <a:lnTo>
                  <a:pt x="469811" y="115623"/>
                </a:lnTo>
                <a:lnTo>
                  <a:pt x="470852" y="139700"/>
                </a:lnTo>
                <a:lnTo>
                  <a:pt x="469806" y="164633"/>
                </a:lnTo>
                <a:lnTo>
                  <a:pt x="461438" y="207547"/>
                </a:lnTo>
                <a:lnTo>
                  <a:pt x="432958" y="253793"/>
                </a:lnTo>
                <a:lnTo>
                  <a:pt x="402983" y="270891"/>
                </a:lnTo>
                <a:lnTo>
                  <a:pt x="406565" y="282320"/>
                </a:lnTo>
                <a:lnTo>
                  <a:pt x="445073" y="264239"/>
                </a:lnTo>
                <a:lnTo>
                  <a:pt x="473379" y="232918"/>
                </a:lnTo>
                <a:lnTo>
                  <a:pt x="490799" y="191119"/>
                </a:lnTo>
                <a:lnTo>
                  <a:pt x="496608" y="141224"/>
                </a:lnTo>
                <a:lnTo>
                  <a:pt x="495151" y="115339"/>
                </a:lnTo>
                <a:lnTo>
                  <a:pt x="483502" y="69429"/>
                </a:lnTo>
                <a:lnTo>
                  <a:pt x="460407" y="32093"/>
                </a:lnTo>
                <a:lnTo>
                  <a:pt x="427031" y="7379"/>
                </a:lnTo>
                <a:lnTo>
                  <a:pt x="406565" y="0"/>
                </a:lnTo>
                <a:close/>
              </a:path>
              <a:path w="497205" h="282575">
                <a:moveTo>
                  <a:pt x="90043" y="0"/>
                </a:moveTo>
                <a:lnTo>
                  <a:pt x="51628" y="18081"/>
                </a:lnTo>
                <a:lnTo>
                  <a:pt x="23291" y="49403"/>
                </a:lnTo>
                <a:lnTo>
                  <a:pt x="5826" y="91408"/>
                </a:lnTo>
                <a:lnTo>
                  <a:pt x="0" y="141224"/>
                </a:lnTo>
                <a:lnTo>
                  <a:pt x="1452" y="167177"/>
                </a:lnTo>
                <a:lnTo>
                  <a:pt x="13062" y="213036"/>
                </a:lnTo>
                <a:lnTo>
                  <a:pt x="36100" y="250227"/>
                </a:lnTo>
                <a:lnTo>
                  <a:pt x="69514" y="274941"/>
                </a:lnTo>
                <a:lnTo>
                  <a:pt x="90043" y="282320"/>
                </a:lnTo>
                <a:lnTo>
                  <a:pt x="93611" y="270891"/>
                </a:lnTo>
                <a:lnTo>
                  <a:pt x="77528" y="263717"/>
                </a:lnTo>
                <a:lnTo>
                  <a:pt x="63647" y="253793"/>
                </a:lnTo>
                <a:lnTo>
                  <a:pt x="35169" y="207547"/>
                </a:lnTo>
                <a:lnTo>
                  <a:pt x="26801" y="164633"/>
                </a:lnTo>
                <a:lnTo>
                  <a:pt x="25755" y="139700"/>
                </a:lnTo>
                <a:lnTo>
                  <a:pt x="26801" y="115623"/>
                </a:lnTo>
                <a:lnTo>
                  <a:pt x="35169" y="73852"/>
                </a:lnTo>
                <a:lnTo>
                  <a:pt x="63757" y="28352"/>
                </a:lnTo>
                <a:lnTo>
                  <a:pt x="94068" y="11430"/>
                </a:lnTo>
                <a:lnTo>
                  <a:pt x="900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20344" y="2352293"/>
            <a:ext cx="313690" cy="1670050"/>
          </a:xfrm>
          <a:prstGeom prst="rect">
            <a:avLst/>
          </a:prstGeom>
        </p:spPr>
        <p:txBody>
          <a:bodyPr vert="horz" wrap="square" lIns="0" tIns="195580" rIns="0" bIns="0" rtlCol="0">
            <a:spAutoFit/>
          </a:bodyPr>
          <a:lstStyle/>
          <a:p>
            <a:pPr marL="146685">
              <a:lnSpc>
                <a:spcPct val="100000"/>
              </a:lnSpc>
              <a:spcBef>
                <a:spcPts val="1540"/>
              </a:spcBef>
            </a:pPr>
            <a:r>
              <a:rPr sz="2400" dirty="0">
                <a:latin typeface="Cambria Math"/>
                <a:cs typeface="Cambria Math"/>
              </a:rPr>
              <a:t>𝑖</a:t>
            </a:r>
            <a:endParaRPr sz="2400">
              <a:latin typeface="Cambria Math"/>
              <a:cs typeface="Cambria Math"/>
            </a:endParaRPr>
          </a:p>
          <a:p>
            <a:pPr marL="79375">
              <a:lnSpc>
                <a:spcPct val="100000"/>
              </a:lnSpc>
              <a:spcBef>
                <a:spcPts val="1440"/>
              </a:spcBef>
            </a:pPr>
            <a:r>
              <a:rPr sz="2400" spc="-5" dirty="0">
                <a:latin typeface="Cambria Math"/>
                <a:cs typeface="Cambria Math"/>
              </a:rPr>
              <a:t>𝑖𝑖</a:t>
            </a:r>
            <a:endParaRPr sz="2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430"/>
              </a:spcBef>
            </a:pPr>
            <a:r>
              <a:rPr sz="2400" spc="-5" dirty="0">
                <a:latin typeface="Cambria Math"/>
                <a:cs typeface="Cambria Math"/>
              </a:rPr>
              <a:t>𝑖𝑖𝑖</a:t>
            </a:r>
            <a:endParaRPr sz="2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53464" y="2352293"/>
            <a:ext cx="500380" cy="16700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3180" marR="5080" indent="-30480" algn="just">
              <a:lnSpc>
                <a:spcPct val="149800"/>
              </a:lnSpc>
              <a:spcBef>
                <a:spcPts val="105"/>
              </a:spcBef>
            </a:pPr>
            <a:r>
              <a:rPr sz="2400" dirty="0">
                <a:latin typeface="Cambria Math"/>
                <a:cs typeface="Cambria Math"/>
              </a:rPr>
              <a:t>if 𝑎 </a:t>
            </a:r>
            <a:r>
              <a:rPr sz="2400" spc="-515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if 𝑎 </a:t>
            </a:r>
            <a:r>
              <a:rPr sz="2400" spc="-515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if</a:t>
            </a:r>
            <a:r>
              <a:rPr sz="2400" spc="-65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𝑎</a:t>
            </a:r>
            <a:endParaRPr sz="24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145663" y="3722370"/>
            <a:ext cx="23495" cy="277495"/>
          </a:xfrm>
          <a:custGeom>
            <a:avLst/>
            <a:gdLst/>
            <a:ahLst/>
            <a:cxnLst/>
            <a:rect l="l" t="t" r="r" b="b"/>
            <a:pathLst>
              <a:path w="23494" h="277495">
                <a:moveTo>
                  <a:pt x="22987" y="0"/>
                </a:moveTo>
                <a:lnTo>
                  <a:pt x="0" y="0"/>
                </a:lnTo>
                <a:lnTo>
                  <a:pt x="0" y="276986"/>
                </a:lnTo>
                <a:lnTo>
                  <a:pt x="22987" y="276986"/>
                </a:lnTo>
                <a:lnTo>
                  <a:pt x="229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749679" y="3722370"/>
            <a:ext cx="23495" cy="277495"/>
          </a:xfrm>
          <a:custGeom>
            <a:avLst/>
            <a:gdLst/>
            <a:ahLst/>
            <a:cxnLst/>
            <a:rect l="l" t="t" r="r" b="b"/>
            <a:pathLst>
              <a:path w="23494" h="277495">
                <a:moveTo>
                  <a:pt x="22987" y="0"/>
                </a:moveTo>
                <a:lnTo>
                  <a:pt x="0" y="0"/>
                </a:lnTo>
                <a:lnTo>
                  <a:pt x="0" y="276986"/>
                </a:lnTo>
                <a:lnTo>
                  <a:pt x="22987" y="276986"/>
                </a:lnTo>
                <a:lnTo>
                  <a:pt x="229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863598" y="3631183"/>
            <a:ext cx="29552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84175" algn="l"/>
                <a:tab pos="1007744" algn="l"/>
                <a:tab pos="1408430" algn="l"/>
                <a:tab pos="2394585" algn="l"/>
              </a:tabLst>
            </a:pPr>
            <a:r>
              <a:rPr sz="2400" dirty="0">
                <a:latin typeface="Cambria Math"/>
                <a:cs typeface="Cambria Math"/>
              </a:rPr>
              <a:t>𝑏	and	𝑏	</a:t>
            </a:r>
            <a:r>
              <a:rPr sz="2400" spc="35" dirty="0">
                <a:latin typeface="Cambria Math"/>
                <a:cs typeface="Cambria Math"/>
              </a:rPr>
              <a:t>𝑐,</a:t>
            </a:r>
            <a:r>
              <a:rPr sz="2400" spc="-145" dirty="0">
                <a:latin typeface="Cambria Math"/>
                <a:cs typeface="Cambria Math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then	</a:t>
            </a:r>
            <a:r>
              <a:rPr sz="2400" dirty="0">
                <a:latin typeface="Cambria Math"/>
                <a:cs typeface="Cambria Math"/>
              </a:rPr>
              <a:t>𝑎 |</a:t>
            </a:r>
            <a:r>
              <a:rPr sz="2400" spc="-45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𝑐</a:t>
            </a:r>
            <a:endParaRPr sz="24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title"/>
          </p:nvPr>
        </p:nvSpPr>
        <p:spPr>
          <a:xfrm>
            <a:off x="757996" y="327146"/>
            <a:ext cx="5978016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Division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dirty="0"/>
              <a:t>6</a:t>
            </a:fld>
            <a:endParaRPr spc="-5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21839" y="2741929"/>
            <a:ext cx="899160" cy="282575"/>
          </a:xfrm>
          <a:custGeom>
            <a:avLst/>
            <a:gdLst/>
            <a:ahLst/>
            <a:cxnLst/>
            <a:rect l="l" t="t" r="r" b="b"/>
            <a:pathLst>
              <a:path w="899160" h="282575">
                <a:moveTo>
                  <a:pt x="808863" y="0"/>
                </a:moveTo>
                <a:lnTo>
                  <a:pt x="804926" y="11430"/>
                </a:lnTo>
                <a:lnTo>
                  <a:pt x="821233" y="18577"/>
                </a:lnTo>
                <a:lnTo>
                  <a:pt x="835279" y="28416"/>
                </a:lnTo>
                <a:lnTo>
                  <a:pt x="863822" y="73908"/>
                </a:lnTo>
                <a:lnTo>
                  <a:pt x="872204" y="115679"/>
                </a:lnTo>
                <a:lnTo>
                  <a:pt x="873252" y="139827"/>
                </a:lnTo>
                <a:lnTo>
                  <a:pt x="872204" y="164689"/>
                </a:lnTo>
                <a:lnTo>
                  <a:pt x="863822" y="207603"/>
                </a:lnTo>
                <a:lnTo>
                  <a:pt x="835326" y="253857"/>
                </a:lnTo>
                <a:lnTo>
                  <a:pt x="805307" y="270891"/>
                </a:lnTo>
                <a:lnTo>
                  <a:pt x="808863" y="282321"/>
                </a:lnTo>
                <a:lnTo>
                  <a:pt x="847423" y="264302"/>
                </a:lnTo>
                <a:lnTo>
                  <a:pt x="875792" y="233045"/>
                </a:lnTo>
                <a:lnTo>
                  <a:pt x="893111" y="191135"/>
                </a:lnTo>
                <a:lnTo>
                  <a:pt x="898906" y="141224"/>
                </a:lnTo>
                <a:lnTo>
                  <a:pt x="897453" y="115341"/>
                </a:lnTo>
                <a:lnTo>
                  <a:pt x="885832" y="69482"/>
                </a:lnTo>
                <a:lnTo>
                  <a:pt x="862780" y="32146"/>
                </a:lnTo>
                <a:lnTo>
                  <a:pt x="829391" y="7381"/>
                </a:lnTo>
                <a:lnTo>
                  <a:pt x="808863" y="0"/>
                </a:lnTo>
                <a:close/>
              </a:path>
              <a:path w="899160" h="282575">
                <a:moveTo>
                  <a:pt x="90043" y="0"/>
                </a:moveTo>
                <a:lnTo>
                  <a:pt x="51657" y="18097"/>
                </a:lnTo>
                <a:lnTo>
                  <a:pt x="23368" y="49530"/>
                </a:lnTo>
                <a:lnTo>
                  <a:pt x="5826" y="91424"/>
                </a:lnTo>
                <a:lnTo>
                  <a:pt x="0" y="141224"/>
                </a:lnTo>
                <a:lnTo>
                  <a:pt x="1452" y="167179"/>
                </a:lnTo>
                <a:lnTo>
                  <a:pt x="13073" y="213090"/>
                </a:lnTo>
                <a:lnTo>
                  <a:pt x="36125" y="250334"/>
                </a:lnTo>
                <a:lnTo>
                  <a:pt x="69514" y="274960"/>
                </a:lnTo>
                <a:lnTo>
                  <a:pt x="90043" y="282321"/>
                </a:lnTo>
                <a:lnTo>
                  <a:pt x="93599" y="270891"/>
                </a:lnTo>
                <a:lnTo>
                  <a:pt x="77549" y="263773"/>
                </a:lnTo>
                <a:lnTo>
                  <a:pt x="63690" y="253857"/>
                </a:lnTo>
                <a:lnTo>
                  <a:pt x="35210" y="207603"/>
                </a:lnTo>
                <a:lnTo>
                  <a:pt x="26828" y="164689"/>
                </a:lnTo>
                <a:lnTo>
                  <a:pt x="25781" y="139827"/>
                </a:lnTo>
                <a:lnTo>
                  <a:pt x="26828" y="115679"/>
                </a:lnTo>
                <a:lnTo>
                  <a:pt x="35210" y="73908"/>
                </a:lnTo>
                <a:lnTo>
                  <a:pt x="63801" y="28416"/>
                </a:lnTo>
                <a:lnTo>
                  <a:pt x="94107" y="11430"/>
                </a:lnTo>
                <a:lnTo>
                  <a:pt x="900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59740" y="1071560"/>
            <a:ext cx="3007995" cy="4939030"/>
          </a:xfrm>
          <a:prstGeom prst="rect">
            <a:avLst/>
          </a:prstGeom>
        </p:spPr>
        <p:txBody>
          <a:bodyPr vert="horz" wrap="square" lIns="0" tIns="1809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25"/>
              </a:spcBef>
            </a:pP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Examples</a:t>
            </a:r>
            <a:endParaRPr sz="2800">
              <a:latin typeface="Times New Roman"/>
              <a:cs typeface="Times New Roman"/>
            </a:endParaRPr>
          </a:p>
          <a:p>
            <a:pPr marL="374015" indent="-343535">
              <a:lnSpc>
                <a:spcPct val="100000"/>
              </a:lnSpc>
              <a:spcBef>
                <a:spcPts val="1135"/>
              </a:spcBef>
              <a:buAutoNum type="arabicParenR"/>
              <a:tabLst>
                <a:tab pos="374650" algn="l"/>
              </a:tabLst>
            </a:pPr>
            <a:r>
              <a:rPr sz="2400" spc="-5" dirty="0">
                <a:latin typeface="Cambria Math"/>
                <a:cs typeface="Cambria Math"/>
              </a:rPr>
              <a:t>Does</a:t>
            </a:r>
            <a:r>
              <a:rPr sz="2400" spc="-15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2</a:t>
            </a:r>
            <a:r>
              <a:rPr sz="2400" spc="-25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divdes</a:t>
            </a:r>
            <a:r>
              <a:rPr sz="2400" spc="-25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4?</a:t>
            </a:r>
            <a:endParaRPr sz="2400">
              <a:latin typeface="Cambria Math"/>
              <a:cs typeface="Cambria Math"/>
            </a:endParaRPr>
          </a:p>
          <a:p>
            <a:pPr marL="374015" indent="-343535">
              <a:lnSpc>
                <a:spcPct val="100000"/>
              </a:lnSpc>
              <a:spcBef>
                <a:spcPts val="434"/>
              </a:spcBef>
              <a:buAutoNum type="arabicParenR"/>
              <a:tabLst>
                <a:tab pos="374650" algn="l"/>
              </a:tabLst>
            </a:pPr>
            <a:r>
              <a:rPr sz="2400" spc="-5" dirty="0">
                <a:latin typeface="Cambria Math"/>
                <a:cs typeface="Cambria Math"/>
              </a:rPr>
              <a:t>Does</a:t>
            </a:r>
            <a:r>
              <a:rPr sz="2400" spc="-15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2</a:t>
            </a:r>
            <a:r>
              <a:rPr sz="2400" spc="-25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divdes</a:t>
            </a:r>
            <a:r>
              <a:rPr sz="2400" spc="-25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8?</a:t>
            </a:r>
            <a:endParaRPr sz="2400">
              <a:latin typeface="Cambria Math"/>
              <a:cs typeface="Cambria Math"/>
            </a:endParaRPr>
          </a:p>
          <a:p>
            <a:pPr marL="374015" indent="-343535">
              <a:lnSpc>
                <a:spcPct val="100000"/>
              </a:lnSpc>
              <a:spcBef>
                <a:spcPts val="430"/>
              </a:spcBef>
              <a:buAutoNum type="arabicParenR"/>
              <a:tabLst>
                <a:tab pos="374650" algn="l"/>
                <a:tab pos="1661795" algn="l"/>
              </a:tabLst>
            </a:pPr>
            <a:r>
              <a:rPr sz="2400" dirty="0">
                <a:latin typeface="Cambria Math"/>
                <a:cs typeface="Cambria Math"/>
              </a:rPr>
              <a:t>2 divdes	4</a:t>
            </a:r>
            <a:r>
              <a:rPr sz="2400" spc="-30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+</a:t>
            </a:r>
            <a:r>
              <a:rPr sz="2400" spc="-15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8</a:t>
            </a:r>
            <a:r>
              <a:rPr sz="2400" spc="434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?</a:t>
            </a:r>
            <a:endParaRPr sz="2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buFont typeface="Cambria Math"/>
              <a:buAutoNum type="arabicParenR"/>
            </a:pPr>
            <a:endParaRPr sz="2050">
              <a:latin typeface="Cambria Math"/>
              <a:cs typeface="Cambria Math"/>
            </a:endParaRPr>
          </a:p>
          <a:p>
            <a:pPr marL="374015" indent="-343535">
              <a:lnSpc>
                <a:spcPct val="100000"/>
              </a:lnSpc>
              <a:buAutoNum type="arabicParenR"/>
              <a:tabLst>
                <a:tab pos="374650" algn="l"/>
              </a:tabLst>
            </a:pPr>
            <a:r>
              <a:rPr sz="2400" spc="-5" dirty="0">
                <a:latin typeface="Cambria Math"/>
                <a:cs typeface="Cambria Math"/>
              </a:rPr>
              <a:t>Does</a:t>
            </a:r>
            <a:r>
              <a:rPr sz="2400" spc="-10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2</a:t>
            </a:r>
            <a:r>
              <a:rPr sz="2400" spc="-15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divdes</a:t>
            </a:r>
            <a:r>
              <a:rPr sz="2400" spc="-20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4?</a:t>
            </a:r>
            <a:endParaRPr sz="2400">
              <a:latin typeface="Cambria Math"/>
              <a:cs typeface="Cambria Math"/>
            </a:endParaRPr>
          </a:p>
          <a:p>
            <a:pPr marL="374015" indent="-343535">
              <a:lnSpc>
                <a:spcPct val="100000"/>
              </a:lnSpc>
              <a:spcBef>
                <a:spcPts val="434"/>
              </a:spcBef>
              <a:buAutoNum type="arabicParenR"/>
              <a:tabLst>
                <a:tab pos="374650" algn="l"/>
              </a:tabLst>
            </a:pPr>
            <a:r>
              <a:rPr sz="2400" spc="-5" dirty="0">
                <a:latin typeface="Cambria Math"/>
                <a:cs typeface="Cambria Math"/>
              </a:rPr>
              <a:t>Does </a:t>
            </a:r>
            <a:r>
              <a:rPr sz="2400" dirty="0">
                <a:latin typeface="Cambria Math"/>
                <a:cs typeface="Cambria Math"/>
              </a:rPr>
              <a:t>2</a:t>
            </a:r>
            <a:r>
              <a:rPr sz="2400" spc="-15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divdes</a:t>
            </a:r>
            <a:r>
              <a:rPr sz="2400" spc="-20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4</a:t>
            </a:r>
            <a:r>
              <a:rPr sz="2400" spc="-20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∗</a:t>
            </a:r>
            <a:r>
              <a:rPr sz="2400" spc="-15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5?</a:t>
            </a:r>
            <a:endParaRPr sz="2400">
              <a:latin typeface="Cambria Math"/>
              <a:cs typeface="Cambria Math"/>
            </a:endParaRPr>
          </a:p>
          <a:p>
            <a:pPr marL="374015" indent="-343535">
              <a:lnSpc>
                <a:spcPct val="100000"/>
              </a:lnSpc>
              <a:spcBef>
                <a:spcPts val="430"/>
              </a:spcBef>
              <a:buAutoNum type="arabicParenR"/>
              <a:tabLst>
                <a:tab pos="374650" algn="l"/>
              </a:tabLst>
            </a:pPr>
            <a:r>
              <a:rPr sz="2400" spc="-5" dirty="0">
                <a:latin typeface="Cambria Math"/>
                <a:cs typeface="Cambria Math"/>
              </a:rPr>
              <a:t>Does </a:t>
            </a:r>
            <a:r>
              <a:rPr sz="2400" dirty="0">
                <a:latin typeface="Cambria Math"/>
                <a:cs typeface="Cambria Math"/>
              </a:rPr>
              <a:t>2</a:t>
            </a:r>
            <a:r>
              <a:rPr sz="2400" spc="-15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divdes</a:t>
            </a:r>
            <a:r>
              <a:rPr sz="2400" spc="-20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4</a:t>
            </a:r>
            <a:r>
              <a:rPr sz="2400" spc="-20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∗</a:t>
            </a:r>
            <a:r>
              <a:rPr sz="2400" spc="-15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4?</a:t>
            </a:r>
            <a:endParaRPr sz="2400">
              <a:latin typeface="Cambria Math"/>
              <a:cs typeface="Cambria Math"/>
            </a:endParaRPr>
          </a:p>
          <a:p>
            <a:pPr marL="374015" indent="-343535">
              <a:lnSpc>
                <a:spcPct val="100000"/>
              </a:lnSpc>
              <a:spcBef>
                <a:spcPts val="1945"/>
              </a:spcBef>
              <a:buAutoNum type="arabicParenR"/>
              <a:tabLst>
                <a:tab pos="374650" algn="l"/>
              </a:tabLst>
            </a:pPr>
            <a:r>
              <a:rPr sz="2400" spc="-5" dirty="0">
                <a:latin typeface="Cambria Math"/>
                <a:cs typeface="Cambria Math"/>
              </a:rPr>
              <a:t>Does </a:t>
            </a:r>
            <a:r>
              <a:rPr sz="2400" dirty="0">
                <a:latin typeface="Cambria Math"/>
                <a:cs typeface="Cambria Math"/>
              </a:rPr>
              <a:t>2</a:t>
            </a:r>
            <a:r>
              <a:rPr sz="2400" spc="-15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divdes</a:t>
            </a:r>
            <a:r>
              <a:rPr sz="2400" spc="-20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4?</a:t>
            </a:r>
            <a:endParaRPr sz="2400">
              <a:latin typeface="Cambria Math"/>
              <a:cs typeface="Cambria Math"/>
            </a:endParaRPr>
          </a:p>
          <a:p>
            <a:pPr marL="374015" indent="-343535">
              <a:lnSpc>
                <a:spcPct val="100000"/>
              </a:lnSpc>
              <a:spcBef>
                <a:spcPts val="434"/>
              </a:spcBef>
              <a:buAutoNum type="arabicParenR"/>
              <a:tabLst>
                <a:tab pos="374650" algn="l"/>
              </a:tabLst>
            </a:pPr>
            <a:r>
              <a:rPr sz="2400" spc="-5" dirty="0">
                <a:latin typeface="Cambria Math"/>
                <a:cs typeface="Cambria Math"/>
              </a:rPr>
              <a:t>Does</a:t>
            </a:r>
            <a:r>
              <a:rPr sz="2400" spc="-10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4</a:t>
            </a:r>
            <a:r>
              <a:rPr sz="2400" spc="-25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divdes</a:t>
            </a:r>
            <a:r>
              <a:rPr sz="2400" spc="-25" dirty="0">
                <a:latin typeface="Cambria Math"/>
                <a:cs typeface="Cambria Math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16?</a:t>
            </a:r>
            <a:endParaRPr sz="2400">
              <a:latin typeface="Cambria Math"/>
              <a:cs typeface="Cambria Math"/>
            </a:endParaRPr>
          </a:p>
          <a:p>
            <a:pPr marL="374015" indent="-343535">
              <a:lnSpc>
                <a:spcPct val="100000"/>
              </a:lnSpc>
              <a:spcBef>
                <a:spcPts val="430"/>
              </a:spcBef>
              <a:buAutoNum type="arabicParenR"/>
              <a:tabLst>
                <a:tab pos="374650" algn="l"/>
              </a:tabLst>
            </a:pPr>
            <a:r>
              <a:rPr sz="2400" spc="-5" dirty="0">
                <a:latin typeface="Cambria Math"/>
                <a:cs typeface="Cambria Math"/>
              </a:rPr>
              <a:t>Does</a:t>
            </a:r>
            <a:r>
              <a:rPr sz="2400" spc="-15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2</a:t>
            </a:r>
            <a:r>
              <a:rPr sz="2400" spc="-20" dirty="0">
                <a:latin typeface="Cambria Math"/>
                <a:cs typeface="Cambria Math"/>
              </a:rPr>
              <a:t> </a:t>
            </a:r>
            <a:r>
              <a:rPr sz="2400" dirty="0">
                <a:latin typeface="Cambria Math"/>
                <a:cs typeface="Cambria Math"/>
              </a:rPr>
              <a:t>divdes</a:t>
            </a:r>
            <a:r>
              <a:rPr sz="2400" spc="-25" dirty="0">
                <a:latin typeface="Cambria Math"/>
                <a:cs typeface="Cambria Math"/>
              </a:rPr>
              <a:t> </a:t>
            </a:r>
            <a:r>
              <a:rPr sz="2400" spc="-5" dirty="0">
                <a:latin typeface="Cambria Math"/>
                <a:cs typeface="Cambria Math"/>
              </a:rPr>
              <a:t>16?</a:t>
            </a:r>
            <a:endParaRPr sz="24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59006" y="320072"/>
            <a:ext cx="541185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Division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dirty="0"/>
              <a:t>7</a:t>
            </a:fld>
            <a:endParaRPr spc="-5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9740" y="1239977"/>
            <a:ext cx="5372100" cy="9944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The Divis</a:t>
            </a:r>
            <a:r>
              <a:rPr sz="2800" b="1" dirty="0">
                <a:solidFill>
                  <a:srgbClr val="4F81BC"/>
                </a:solidFill>
                <a:latin typeface="Times New Roman"/>
                <a:cs typeface="Times New Roman"/>
              </a:rPr>
              <a:t>i</a:t>
            </a: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on</a:t>
            </a:r>
            <a:r>
              <a:rPr sz="2800" b="1" spc="-170" dirty="0">
                <a:solidFill>
                  <a:srgbClr val="4F81BC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Algorit</a:t>
            </a:r>
            <a:r>
              <a:rPr sz="2800" b="1" dirty="0">
                <a:solidFill>
                  <a:srgbClr val="4F81BC"/>
                </a:solidFill>
                <a:latin typeface="Times New Roman"/>
                <a:cs typeface="Times New Roman"/>
              </a:rPr>
              <a:t>h</a:t>
            </a: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m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870"/>
              </a:spcBef>
            </a:pPr>
            <a:r>
              <a:rPr sz="2000" dirty="0">
                <a:latin typeface="Cambria Math"/>
                <a:cs typeface="Cambria Math"/>
              </a:rPr>
              <a:t>Let 𝒂</a:t>
            </a:r>
            <a:r>
              <a:rPr sz="2000" spc="425" dirty="0">
                <a:latin typeface="Cambria Math"/>
                <a:cs typeface="Cambria Math"/>
              </a:rPr>
              <a:t> </a:t>
            </a:r>
            <a:r>
              <a:rPr sz="2000" spc="-5" dirty="0">
                <a:latin typeface="Cambria Math"/>
                <a:cs typeface="Cambria Math"/>
              </a:rPr>
              <a:t>be an</a:t>
            </a:r>
            <a:r>
              <a:rPr sz="2000" spc="-15" dirty="0">
                <a:latin typeface="Cambria Math"/>
                <a:cs typeface="Cambria Math"/>
              </a:rPr>
              <a:t> </a:t>
            </a:r>
            <a:r>
              <a:rPr sz="2000" spc="-5" dirty="0">
                <a:latin typeface="Cambria Math"/>
                <a:cs typeface="Cambria Math"/>
              </a:rPr>
              <a:t>integer</a:t>
            </a:r>
            <a:r>
              <a:rPr sz="2000" spc="-10" dirty="0">
                <a:latin typeface="Cambria Math"/>
                <a:cs typeface="Cambria Math"/>
              </a:rPr>
              <a:t> </a:t>
            </a:r>
            <a:r>
              <a:rPr sz="2000" spc="-5" dirty="0">
                <a:latin typeface="Cambria Math"/>
                <a:cs typeface="Cambria Math"/>
              </a:rPr>
              <a:t>and </a:t>
            </a:r>
            <a:r>
              <a:rPr sz="2000" dirty="0">
                <a:latin typeface="Cambria Math"/>
                <a:cs typeface="Cambria Math"/>
              </a:rPr>
              <a:t>𝒅</a:t>
            </a:r>
            <a:r>
              <a:rPr sz="2000" spc="-5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a</a:t>
            </a:r>
            <a:r>
              <a:rPr sz="2000" spc="-5" dirty="0">
                <a:latin typeface="Cambria Math"/>
                <a:cs typeface="Cambria Math"/>
              </a:rPr>
              <a:t> positive</a:t>
            </a:r>
            <a:r>
              <a:rPr sz="2000" spc="-10" dirty="0">
                <a:latin typeface="Cambria Math"/>
                <a:cs typeface="Cambria Math"/>
              </a:rPr>
              <a:t> </a:t>
            </a:r>
            <a:r>
              <a:rPr sz="2000" spc="-5" dirty="0">
                <a:latin typeface="Cambria Math"/>
                <a:cs typeface="Cambria Math"/>
              </a:rPr>
              <a:t>integer.</a:t>
            </a:r>
            <a:r>
              <a:rPr sz="2000" spc="-120" dirty="0">
                <a:latin typeface="Cambria Math"/>
                <a:cs typeface="Cambria Math"/>
              </a:rPr>
              <a:t> </a:t>
            </a:r>
            <a:r>
              <a:rPr sz="2000" spc="-5" dirty="0">
                <a:latin typeface="Cambria Math"/>
                <a:cs typeface="Cambria Math"/>
              </a:rPr>
              <a:t>Then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508760" y="2730626"/>
            <a:ext cx="155575" cy="17145"/>
          </a:xfrm>
          <a:custGeom>
            <a:avLst/>
            <a:gdLst/>
            <a:ahLst/>
            <a:cxnLst/>
            <a:rect l="l" t="t" r="r" b="b"/>
            <a:pathLst>
              <a:path w="155575" h="17144">
                <a:moveTo>
                  <a:pt x="155447" y="0"/>
                </a:moveTo>
                <a:lnTo>
                  <a:pt x="0" y="0"/>
                </a:lnTo>
                <a:lnTo>
                  <a:pt x="0" y="16763"/>
                </a:lnTo>
                <a:lnTo>
                  <a:pt x="155447" y="16763"/>
                </a:lnTo>
                <a:lnTo>
                  <a:pt x="15544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496313" y="2295499"/>
            <a:ext cx="173355" cy="751205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15240">
              <a:lnSpc>
                <a:spcPct val="100000"/>
              </a:lnSpc>
              <a:spcBef>
                <a:spcPts val="555"/>
              </a:spcBef>
            </a:pPr>
            <a:r>
              <a:rPr sz="2000" dirty="0">
                <a:latin typeface="Cambria Math"/>
                <a:cs typeface="Cambria Math"/>
              </a:rPr>
              <a:t>𝑎</a:t>
            </a:r>
            <a:endParaRPr sz="2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2000" dirty="0">
                <a:latin typeface="Cambria Math"/>
                <a:cs typeface="Cambria Math"/>
              </a:rPr>
              <a:t>𝑑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21866" y="2544826"/>
            <a:ext cx="21590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mbria Math"/>
                <a:cs typeface="Cambria Math"/>
              </a:rPr>
              <a:t>=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050539" y="2621152"/>
            <a:ext cx="311150" cy="236220"/>
          </a:xfrm>
          <a:custGeom>
            <a:avLst/>
            <a:gdLst/>
            <a:ahLst/>
            <a:cxnLst/>
            <a:rect l="l" t="t" r="r" b="b"/>
            <a:pathLst>
              <a:path w="311150" h="236219">
                <a:moveTo>
                  <a:pt x="235712" y="0"/>
                </a:moveTo>
                <a:lnTo>
                  <a:pt x="232283" y="9525"/>
                </a:lnTo>
                <a:lnTo>
                  <a:pt x="245923" y="15501"/>
                </a:lnTo>
                <a:lnTo>
                  <a:pt x="257683" y="23717"/>
                </a:lnTo>
                <a:lnTo>
                  <a:pt x="281537" y="61652"/>
                </a:lnTo>
                <a:lnTo>
                  <a:pt x="289306" y="116712"/>
                </a:lnTo>
                <a:lnTo>
                  <a:pt x="288444" y="137477"/>
                </a:lnTo>
                <a:lnTo>
                  <a:pt x="275336" y="188341"/>
                </a:lnTo>
                <a:lnTo>
                  <a:pt x="246118" y="220237"/>
                </a:lnTo>
                <a:lnTo>
                  <a:pt x="232663" y="226187"/>
                </a:lnTo>
                <a:lnTo>
                  <a:pt x="235712" y="235712"/>
                </a:lnTo>
                <a:lnTo>
                  <a:pt x="280699" y="208994"/>
                </a:lnTo>
                <a:lnTo>
                  <a:pt x="306038" y="159607"/>
                </a:lnTo>
                <a:lnTo>
                  <a:pt x="310896" y="117983"/>
                </a:lnTo>
                <a:lnTo>
                  <a:pt x="309679" y="96335"/>
                </a:lnTo>
                <a:lnTo>
                  <a:pt x="299912" y="57993"/>
                </a:lnTo>
                <a:lnTo>
                  <a:pt x="267716" y="15113"/>
                </a:lnTo>
                <a:lnTo>
                  <a:pt x="252761" y="6163"/>
                </a:lnTo>
                <a:lnTo>
                  <a:pt x="235712" y="0"/>
                </a:lnTo>
                <a:close/>
              </a:path>
              <a:path w="311150" h="236219">
                <a:moveTo>
                  <a:pt x="75184" y="0"/>
                </a:moveTo>
                <a:lnTo>
                  <a:pt x="30214" y="26824"/>
                </a:lnTo>
                <a:lnTo>
                  <a:pt x="4857" y="76342"/>
                </a:lnTo>
                <a:lnTo>
                  <a:pt x="0" y="117983"/>
                </a:lnTo>
                <a:lnTo>
                  <a:pt x="1214" y="139628"/>
                </a:lnTo>
                <a:lnTo>
                  <a:pt x="10929" y="177919"/>
                </a:lnTo>
                <a:lnTo>
                  <a:pt x="43068" y="220662"/>
                </a:lnTo>
                <a:lnTo>
                  <a:pt x="75184" y="235712"/>
                </a:lnTo>
                <a:lnTo>
                  <a:pt x="78232" y="226187"/>
                </a:lnTo>
                <a:lnTo>
                  <a:pt x="64775" y="220237"/>
                </a:lnTo>
                <a:lnTo>
                  <a:pt x="53165" y="211931"/>
                </a:lnTo>
                <a:lnTo>
                  <a:pt x="29338" y="173291"/>
                </a:lnTo>
                <a:lnTo>
                  <a:pt x="21462" y="116712"/>
                </a:lnTo>
                <a:lnTo>
                  <a:pt x="22342" y="96565"/>
                </a:lnTo>
                <a:lnTo>
                  <a:pt x="35433" y="46862"/>
                </a:lnTo>
                <a:lnTo>
                  <a:pt x="64990" y="15501"/>
                </a:lnTo>
                <a:lnTo>
                  <a:pt x="78612" y="9525"/>
                </a:lnTo>
                <a:lnTo>
                  <a:pt x="7518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943861" y="2547366"/>
            <a:ext cx="1485900" cy="381000"/>
          </a:xfrm>
          <a:prstGeom prst="rect">
            <a:avLst/>
          </a:prstGeom>
          <a:ln w="25400">
            <a:solidFill>
              <a:srgbClr val="C0504D"/>
            </a:solidFill>
          </a:ln>
        </p:spPr>
        <p:txBody>
          <a:bodyPr vert="horz" wrap="square" lIns="0" tIns="10795" rIns="0" bIns="0" rtlCol="0">
            <a:spAutoFit/>
          </a:bodyPr>
          <a:lstStyle/>
          <a:p>
            <a:pPr marL="52705">
              <a:lnSpc>
                <a:spcPct val="100000"/>
              </a:lnSpc>
              <a:spcBef>
                <a:spcPts val="85"/>
              </a:spcBef>
              <a:tabLst>
                <a:tab pos="1189990" algn="l"/>
              </a:tabLst>
            </a:pPr>
            <a:r>
              <a:rPr sz="2000" dirty="0">
                <a:latin typeface="Cambria Math"/>
                <a:cs typeface="Cambria Math"/>
              </a:rPr>
              <a:t>𝑞𝑢𝑜𝑡𝑖𝑒𝑛𝑡	𝑞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38854" y="2544826"/>
            <a:ext cx="7810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mbria Math"/>
                <a:cs typeface="Cambria Math"/>
              </a:rPr>
              <a:t>,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415788" y="2621152"/>
            <a:ext cx="292735" cy="236220"/>
          </a:xfrm>
          <a:custGeom>
            <a:avLst/>
            <a:gdLst/>
            <a:ahLst/>
            <a:cxnLst/>
            <a:rect l="l" t="t" r="r" b="b"/>
            <a:pathLst>
              <a:path w="292735" h="236219">
                <a:moveTo>
                  <a:pt x="217424" y="0"/>
                </a:moveTo>
                <a:lnTo>
                  <a:pt x="213995" y="9525"/>
                </a:lnTo>
                <a:lnTo>
                  <a:pt x="227635" y="15501"/>
                </a:lnTo>
                <a:lnTo>
                  <a:pt x="239395" y="23717"/>
                </a:lnTo>
                <a:lnTo>
                  <a:pt x="263249" y="61652"/>
                </a:lnTo>
                <a:lnTo>
                  <a:pt x="271017" y="116712"/>
                </a:lnTo>
                <a:lnTo>
                  <a:pt x="270156" y="137477"/>
                </a:lnTo>
                <a:lnTo>
                  <a:pt x="257048" y="188341"/>
                </a:lnTo>
                <a:lnTo>
                  <a:pt x="227830" y="220237"/>
                </a:lnTo>
                <a:lnTo>
                  <a:pt x="214375" y="226187"/>
                </a:lnTo>
                <a:lnTo>
                  <a:pt x="217424" y="235712"/>
                </a:lnTo>
                <a:lnTo>
                  <a:pt x="262411" y="208994"/>
                </a:lnTo>
                <a:lnTo>
                  <a:pt x="287750" y="159607"/>
                </a:lnTo>
                <a:lnTo>
                  <a:pt x="292608" y="117983"/>
                </a:lnTo>
                <a:lnTo>
                  <a:pt x="291391" y="96335"/>
                </a:lnTo>
                <a:lnTo>
                  <a:pt x="281624" y="57993"/>
                </a:lnTo>
                <a:lnTo>
                  <a:pt x="249427" y="15113"/>
                </a:lnTo>
                <a:lnTo>
                  <a:pt x="234473" y="6163"/>
                </a:lnTo>
                <a:lnTo>
                  <a:pt x="217424" y="0"/>
                </a:lnTo>
                <a:close/>
              </a:path>
              <a:path w="292735" h="236219">
                <a:moveTo>
                  <a:pt x="75184" y="0"/>
                </a:moveTo>
                <a:lnTo>
                  <a:pt x="30214" y="26824"/>
                </a:lnTo>
                <a:lnTo>
                  <a:pt x="4857" y="76342"/>
                </a:lnTo>
                <a:lnTo>
                  <a:pt x="0" y="117983"/>
                </a:lnTo>
                <a:lnTo>
                  <a:pt x="1214" y="139628"/>
                </a:lnTo>
                <a:lnTo>
                  <a:pt x="10929" y="177919"/>
                </a:lnTo>
                <a:lnTo>
                  <a:pt x="43068" y="220662"/>
                </a:lnTo>
                <a:lnTo>
                  <a:pt x="75184" y="235712"/>
                </a:lnTo>
                <a:lnTo>
                  <a:pt x="78232" y="226187"/>
                </a:lnTo>
                <a:lnTo>
                  <a:pt x="64775" y="220237"/>
                </a:lnTo>
                <a:lnTo>
                  <a:pt x="53165" y="211931"/>
                </a:lnTo>
                <a:lnTo>
                  <a:pt x="29338" y="173291"/>
                </a:lnTo>
                <a:lnTo>
                  <a:pt x="21462" y="116712"/>
                </a:lnTo>
                <a:lnTo>
                  <a:pt x="22342" y="96565"/>
                </a:lnTo>
                <a:lnTo>
                  <a:pt x="35433" y="46862"/>
                </a:lnTo>
                <a:lnTo>
                  <a:pt x="64990" y="15501"/>
                </a:lnTo>
                <a:lnTo>
                  <a:pt x="78612" y="9525"/>
                </a:lnTo>
                <a:lnTo>
                  <a:pt x="7518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039361" y="2547366"/>
            <a:ext cx="1752600" cy="381000"/>
          </a:xfrm>
          <a:prstGeom prst="rect">
            <a:avLst/>
          </a:prstGeom>
          <a:ln w="25400">
            <a:solidFill>
              <a:srgbClr val="C0504D"/>
            </a:solidFill>
          </a:ln>
        </p:spPr>
        <p:txBody>
          <a:bodyPr vert="horz" wrap="square" lIns="0" tIns="10795" rIns="0" bIns="0" rtlCol="0">
            <a:spAutoFit/>
          </a:bodyPr>
          <a:lstStyle/>
          <a:p>
            <a:pPr marL="71120">
              <a:lnSpc>
                <a:spcPct val="100000"/>
              </a:lnSpc>
              <a:spcBef>
                <a:spcPts val="85"/>
              </a:spcBef>
              <a:tabLst>
                <a:tab pos="1459865" algn="l"/>
              </a:tabLst>
            </a:pPr>
            <a:r>
              <a:rPr sz="2000" spc="-5" dirty="0">
                <a:latin typeface="Cambria Math"/>
                <a:cs typeface="Cambria Math"/>
              </a:rPr>
              <a:t>𝑟𝑒𝑚𝑎𝑖𝑛𝑑𝑒𝑟	</a:t>
            </a:r>
            <a:r>
              <a:rPr sz="2000" dirty="0">
                <a:latin typeface="Cambria Math"/>
                <a:cs typeface="Cambria Math"/>
              </a:rPr>
              <a:t>𝑟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497582" y="3106877"/>
            <a:ext cx="64960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mbria Math"/>
                <a:cs typeface="Cambria Math"/>
              </a:rPr>
              <a:t>𝑤𝑖𝑡ℎ</a:t>
            </a:r>
            <a:r>
              <a:rPr sz="2000" spc="-35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,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353561" y="3100577"/>
            <a:ext cx="1676400" cy="381000"/>
          </a:xfrm>
          <a:prstGeom prst="rect">
            <a:avLst/>
          </a:prstGeom>
          <a:ln w="25400">
            <a:solidFill>
              <a:srgbClr val="C0504D"/>
            </a:solidFill>
          </a:ln>
        </p:spPr>
        <p:txBody>
          <a:bodyPr vert="horz" wrap="square" lIns="0" tIns="19685" rIns="0" bIns="0" rtlCol="0">
            <a:spAutoFit/>
          </a:bodyPr>
          <a:lstStyle/>
          <a:p>
            <a:pPr marL="287655">
              <a:lnSpc>
                <a:spcPct val="100000"/>
              </a:lnSpc>
              <a:spcBef>
                <a:spcPts val="155"/>
              </a:spcBef>
            </a:pPr>
            <a:r>
              <a:rPr sz="2000" dirty="0">
                <a:latin typeface="Cambria Math"/>
                <a:cs typeface="Cambria Math"/>
              </a:rPr>
              <a:t>0</a:t>
            </a:r>
            <a:r>
              <a:rPr sz="2000" spc="95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≤</a:t>
            </a:r>
            <a:r>
              <a:rPr sz="2000" spc="90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𝑟</a:t>
            </a:r>
            <a:r>
              <a:rPr sz="2000" spc="135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&lt;</a:t>
            </a:r>
            <a:r>
              <a:rPr sz="2000" spc="105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𝑑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27380" y="3584575"/>
            <a:ext cx="121983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Cambria Math"/>
                <a:cs typeface="Cambria Math"/>
              </a:rPr>
              <a:t>𝑎</a:t>
            </a:r>
            <a:r>
              <a:rPr sz="2000" spc="120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=</a:t>
            </a:r>
            <a:r>
              <a:rPr sz="2000" spc="105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𝑑𝑞</a:t>
            </a:r>
            <a:r>
              <a:rPr sz="2000" spc="30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+</a:t>
            </a:r>
            <a:r>
              <a:rPr sz="2000" spc="-15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𝑟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58774" y="4716017"/>
            <a:ext cx="1828800" cy="990600"/>
          </a:xfrm>
          <a:prstGeom prst="rect">
            <a:avLst/>
          </a:prstGeom>
          <a:ln w="25400">
            <a:solidFill>
              <a:srgbClr val="C0504D"/>
            </a:solidFill>
          </a:ln>
        </p:spPr>
        <p:txBody>
          <a:bodyPr vert="horz" wrap="square" lIns="0" tIns="86995" rIns="0" bIns="0" rtlCol="0">
            <a:spAutoFit/>
          </a:bodyPr>
          <a:lstStyle/>
          <a:p>
            <a:pPr marL="226060">
              <a:lnSpc>
                <a:spcPct val="100000"/>
              </a:lnSpc>
              <a:spcBef>
                <a:spcPts val="685"/>
              </a:spcBef>
            </a:pPr>
            <a:r>
              <a:rPr sz="2000" dirty="0">
                <a:latin typeface="Cambria Math"/>
                <a:cs typeface="Cambria Math"/>
              </a:rPr>
              <a:t>𝑞</a:t>
            </a:r>
            <a:r>
              <a:rPr sz="2000" spc="135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=</a:t>
            </a:r>
            <a:r>
              <a:rPr sz="2000" spc="90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𝑎</a:t>
            </a:r>
            <a:r>
              <a:rPr sz="2000" spc="35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𝐝𝐢𝐯</a:t>
            </a:r>
            <a:r>
              <a:rPr sz="2000" spc="-15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𝑑</a:t>
            </a:r>
            <a:endParaRPr sz="2000">
              <a:latin typeface="Cambria Math"/>
              <a:cs typeface="Cambria Math"/>
            </a:endParaRPr>
          </a:p>
          <a:p>
            <a:pPr marL="282575">
              <a:lnSpc>
                <a:spcPct val="100000"/>
              </a:lnSpc>
              <a:spcBef>
                <a:spcPts val="1360"/>
              </a:spcBef>
            </a:pPr>
            <a:r>
              <a:rPr sz="2000" dirty="0">
                <a:latin typeface="Cambria Math"/>
                <a:cs typeface="Cambria Math"/>
              </a:rPr>
              <a:t>𝑟</a:t>
            </a:r>
            <a:r>
              <a:rPr sz="2000" spc="120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=</a:t>
            </a:r>
            <a:r>
              <a:rPr sz="2000" spc="95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𝑎</a:t>
            </a:r>
            <a:r>
              <a:rPr sz="2000" spc="35" dirty="0">
                <a:latin typeface="Cambria Math"/>
                <a:cs typeface="Cambria Math"/>
              </a:rPr>
              <a:t> </a:t>
            </a:r>
            <a:r>
              <a:rPr sz="2000" spc="-5" dirty="0">
                <a:latin typeface="Cambria Math"/>
                <a:cs typeface="Cambria Math"/>
              </a:rPr>
              <a:t>𝐦𝐨𝐝</a:t>
            </a:r>
            <a:r>
              <a:rPr sz="2000" spc="-10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𝑑</a:t>
            </a:r>
            <a:endParaRPr sz="2000">
              <a:latin typeface="Cambria Math"/>
              <a:cs typeface="Cambria Math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265932" y="3887711"/>
            <a:ext cx="4282440" cy="561340"/>
            <a:chOff x="3265932" y="3887711"/>
            <a:chExt cx="4282440" cy="561340"/>
          </a:xfrm>
        </p:grpSpPr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323837" y="3911933"/>
              <a:ext cx="4186434" cy="440759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65932" y="3887711"/>
              <a:ext cx="4282440" cy="560844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352800" y="3930395"/>
              <a:ext cx="4114800" cy="368807"/>
            </a:xfrm>
            <a:prstGeom prst="rect">
              <a:avLst/>
            </a:prstGeom>
          </p:spPr>
        </p:pic>
      </p:grpSp>
      <p:sp>
        <p:nvSpPr>
          <p:cNvPr id="19" name="object 19"/>
          <p:cNvSpPr txBox="1"/>
          <p:nvPr/>
        </p:nvSpPr>
        <p:spPr>
          <a:xfrm>
            <a:off x="3352800" y="3930396"/>
            <a:ext cx="4114800" cy="368935"/>
          </a:xfrm>
          <a:prstGeom prst="rect">
            <a:avLst/>
          </a:prstGeom>
          <a:ln w="9525">
            <a:solidFill>
              <a:srgbClr val="97B853"/>
            </a:solidFill>
          </a:ln>
        </p:spPr>
        <p:txBody>
          <a:bodyPr vert="horz" wrap="square" lIns="0" tIns="24130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190"/>
              </a:spcBef>
            </a:pPr>
            <a:r>
              <a:rPr sz="1800" b="1" spc="-95" dirty="0">
                <a:solidFill>
                  <a:srgbClr val="231F1F"/>
                </a:solidFill>
                <a:latin typeface="Arial"/>
                <a:cs typeface="Arial"/>
              </a:rPr>
              <a:t>The</a:t>
            </a:r>
            <a:r>
              <a:rPr sz="1800" b="1" spc="-15" dirty="0">
                <a:solidFill>
                  <a:srgbClr val="231F1F"/>
                </a:solidFill>
                <a:latin typeface="Arial"/>
                <a:cs typeface="Arial"/>
              </a:rPr>
              <a:t> </a:t>
            </a:r>
            <a:r>
              <a:rPr sz="1800" b="1" spc="15" dirty="0">
                <a:solidFill>
                  <a:srgbClr val="231F1F"/>
                </a:solidFill>
                <a:latin typeface="Arial"/>
                <a:cs typeface="Arial"/>
              </a:rPr>
              <a:t>remainder</a:t>
            </a:r>
            <a:r>
              <a:rPr sz="1800" b="1" spc="-15" dirty="0">
                <a:solidFill>
                  <a:srgbClr val="231F1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31F1F"/>
                </a:solidFill>
                <a:latin typeface="Cambria Math"/>
                <a:cs typeface="Cambria Math"/>
              </a:rPr>
              <a:t>𝒓</a:t>
            </a:r>
            <a:r>
              <a:rPr sz="1800" spc="-5" dirty="0">
                <a:solidFill>
                  <a:srgbClr val="231F1F"/>
                </a:solidFill>
                <a:latin typeface="Cambria Math"/>
                <a:cs typeface="Cambria Math"/>
              </a:rPr>
              <a:t> </a:t>
            </a:r>
            <a:r>
              <a:rPr sz="1800" b="1" spc="-35" dirty="0">
                <a:solidFill>
                  <a:srgbClr val="231F1F"/>
                </a:solidFill>
                <a:latin typeface="Arial"/>
                <a:cs typeface="Arial"/>
              </a:rPr>
              <a:t>cannot</a:t>
            </a:r>
            <a:r>
              <a:rPr sz="1800" b="1" spc="-25" dirty="0">
                <a:solidFill>
                  <a:srgbClr val="231F1F"/>
                </a:solidFill>
                <a:latin typeface="Arial"/>
                <a:cs typeface="Arial"/>
              </a:rPr>
              <a:t> </a:t>
            </a:r>
            <a:r>
              <a:rPr sz="1800" b="1" spc="20" dirty="0">
                <a:solidFill>
                  <a:srgbClr val="231F1F"/>
                </a:solidFill>
                <a:latin typeface="Arial"/>
                <a:cs typeface="Arial"/>
              </a:rPr>
              <a:t>be</a:t>
            </a:r>
            <a:r>
              <a:rPr sz="1800" b="1" spc="-20" dirty="0">
                <a:solidFill>
                  <a:srgbClr val="231F1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231F1F"/>
                </a:solidFill>
                <a:latin typeface="Arial"/>
                <a:cs typeface="Arial"/>
              </a:rPr>
              <a:t>negative!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774356" y="283235"/>
            <a:ext cx="5074284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Division</a:t>
            </a:r>
          </a:p>
        </p:txBody>
      </p:sp>
      <p:sp>
        <p:nvSpPr>
          <p:cNvPr id="41" name="object 41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dirty="0"/>
              <a:t>8</a:t>
            </a:fld>
            <a:endParaRPr spc="-5" dirty="0"/>
          </a:p>
        </p:txBody>
      </p:sp>
      <p:grpSp>
        <p:nvGrpSpPr>
          <p:cNvPr id="21" name="object 21"/>
          <p:cNvGrpSpPr/>
          <p:nvPr/>
        </p:nvGrpSpPr>
        <p:grpSpPr>
          <a:xfrm>
            <a:off x="190420" y="2851404"/>
            <a:ext cx="1033780" cy="508000"/>
            <a:chOff x="190420" y="2851404"/>
            <a:chExt cx="1033780" cy="508000"/>
          </a:xfrm>
        </p:grpSpPr>
        <p:pic>
          <p:nvPicPr>
            <p:cNvPr id="22" name="object 2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90420" y="2869451"/>
              <a:ext cx="1033376" cy="411909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56031" y="2851404"/>
              <a:ext cx="890028" cy="507491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28599" y="2887980"/>
              <a:ext cx="952500" cy="339851"/>
            </a:xfrm>
            <a:prstGeom prst="rect">
              <a:avLst/>
            </a:prstGeom>
          </p:spPr>
        </p:pic>
      </p:grpSp>
      <p:sp>
        <p:nvSpPr>
          <p:cNvPr id="25" name="object 25"/>
          <p:cNvSpPr txBox="1"/>
          <p:nvPr/>
        </p:nvSpPr>
        <p:spPr>
          <a:xfrm>
            <a:off x="228600" y="2887979"/>
            <a:ext cx="952500" cy="340360"/>
          </a:xfrm>
          <a:prstGeom prst="rect">
            <a:avLst/>
          </a:prstGeom>
          <a:ln w="9525">
            <a:solidFill>
              <a:srgbClr val="46AAC5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192405">
              <a:lnSpc>
                <a:spcPct val="100000"/>
              </a:lnSpc>
              <a:spcBef>
                <a:spcPts val="320"/>
              </a:spcBef>
            </a:pPr>
            <a:r>
              <a:rPr sz="1600" b="1" i="1" spc="-5" dirty="0">
                <a:solidFill>
                  <a:srgbClr val="231F1F"/>
                </a:solidFill>
                <a:latin typeface="Times New Roman"/>
                <a:cs typeface="Times New Roman"/>
              </a:rPr>
              <a:t>divisor</a:t>
            </a:r>
            <a:endParaRPr sz="1600">
              <a:latin typeface="Times New Roman"/>
              <a:cs typeface="Times New Roman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182879" y="2284476"/>
            <a:ext cx="1041400" cy="508000"/>
            <a:chOff x="182879" y="2284476"/>
            <a:chExt cx="1041400" cy="508000"/>
          </a:xfrm>
        </p:grpSpPr>
        <p:pic>
          <p:nvPicPr>
            <p:cNvPr id="27" name="object 2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90420" y="2304292"/>
              <a:ext cx="1033376" cy="409984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82879" y="2284476"/>
              <a:ext cx="1036332" cy="507491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28599" y="2322576"/>
              <a:ext cx="952500" cy="338327"/>
            </a:xfrm>
            <a:prstGeom prst="rect">
              <a:avLst/>
            </a:prstGeom>
          </p:spPr>
        </p:pic>
      </p:grpSp>
      <p:sp>
        <p:nvSpPr>
          <p:cNvPr id="30" name="object 30"/>
          <p:cNvSpPr txBox="1"/>
          <p:nvPr/>
        </p:nvSpPr>
        <p:spPr>
          <a:xfrm>
            <a:off x="228600" y="2322576"/>
            <a:ext cx="952500" cy="338455"/>
          </a:xfrm>
          <a:prstGeom prst="rect">
            <a:avLst/>
          </a:prstGeom>
          <a:ln w="9525">
            <a:solidFill>
              <a:srgbClr val="46AAC5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119380">
              <a:lnSpc>
                <a:spcPct val="100000"/>
              </a:lnSpc>
              <a:spcBef>
                <a:spcPts val="315"/>
              </a:spcBef>
            </a:pPr>
            <a:r>
              <a:rPr sz="1600" b="1" i="1" spc="-5" dirty="0">
                <a:solidFill>
                  <a:srgbClr val="231F1F"/>
                </a:solidFill>
                <a:latin typeface="Times New Roman"/>
                <a:cs typeface="Times New Roman"/>
              </a:rPr>
              <a:t>dividend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179817" y="2485517"/>
            <a:ext cx="268605" cy="83185"/>
          </a:xfrm>
          <a:custGeom>
            <a:avLst/>
            <a:gdLst/>
            <a:ahLst/>
            <a:cxnLst/>
            <a:rect l="l" t="t" r="r" b="b"/>
            <a:pathLst>
              <a:path w="268605" h="83185">
                <a:moveTo>
                  <a:pt x="192079" y="52171"/>
                </a:moveTo>
                <a:lnTo>
                  <a:pt x="185686" y="83185"/>
                </a:lnTo>
                <a:lnTo>
                  <a:pt x="267982" y="61341"/>
                </a:lnTo>
                <a:lnTo>
                  <a:pt x="259596" y="54737"/>
                </a:lnTo>
                <a:lnTo>
                  <a:pt x="204482" y="54737"/>
                </a:lnTo>
                <a:lnTo>
                  <a:pt x="192079" y="52171"/>
                </a:lnTo>
                <a:close/>
              </a:path>
              <a:path w="268605" h="83185">
                <a:moveTo>
                  <a:pt x="194644" y="39730"/>
                </a:moveTo>
                <a:lnTo>
                  <a:pt x="192079" y="52171"/>
                </a:lnTo>
                <a:lnTo>
                  <a:pt x="204482" y="54737"/>
                </a:lnTo>
                <a:lnTo>
                  <a:pt x="207022" y="42291"/>
                </a:lnTo>
                <a:lnTo>
                  <a:pt x="194644" y="39730"/>
                </a:lnTo>
                <a:close/>
              </a:path>
              <a:path w="268605" h="83185">
                <a:moveTo>
                  <a:pt x="201053" y="8636"/>
                </a:moveTo>
                <a:lnTo>
                  <a:pt x="194644" y="39730"/>
                </a:lnTo>
                <a:lnTo>
                  <a:pt x="207022" y="42291"/>
                </a:lnTo>
                <a:lnTo>
                  <a:pt x="204482" y="54737"/>
                </a:lnTo>
                <a:lnTo>
                  <a:pt x="259596" y="54737"/>
                </a:lnTo>
                <a:lnTo>
                  <a:pt x="201053" y="8636"/>
                </a:lnTo>
                <a:close/>
              </a:path>
              <a:path w="268605" h="83185">
                <a:moveTo>
                  <a:pt x="2565" y="0"/>
                </a:moveTo>
                <a:lnTo>
                  <a:pt x="0" y="12446"/>
                </a:lnTo>
                <a:lnTo>
                  <a:pt x="192079" y="52171"/>
                </a:lnTo>
                <a:lnTo>
                  <a:pt x="194644" y="39730"/>
                </a:lnTo>
                <a:lnTo>
                  <a:pt x="2565" y="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178318" y="2926714"/>
            <a:ext cx="269875" cy="136525"/>
          </a:xfrm>
          <a:custGeom>
            <a:avLst/>
            <a:gdLst/>
            <a:ahLst/>
            <a:cxnLst/>
            <a:rect l="l" t="t" r="r" b="b"/>
            <a:pathLst>
              <a:path w="269875" h="136525">
                <a:moveTo>
                  <a:pt x="198175" y="28509"/>
                </a:moveTo>
                <a:lnTo>
                  <a:pt x="0" y="124840"/>
                </a:lnTo>
                <a:lnTo>
                  <a:pt x="5562" y="136271"/>
                </a:lnTo>
                <a:lnTo>
                  <a:pt x="203754" y="39943"/>
                </a:lnTo>
                <a:lnTo>
                  <a:pt x="198175" y="28509"/>
                </a:lnTo>
                <a:close/>
              </a:path>
              <a:path w="269875" h="136525">
                <a:moveTo>
                  <a:pt x="252533" y="22987"/>
                </a:moveTo>
                <a:lnTo>
                  <a:pt x="209537" y="22987"/>
                </a:lnTo>
                <a:lnTo>
                  <a:pt x="215125" y="34417"/>
                </a:lnTo>
                <a:lnTo>
                  <a:pt x="203754" y="39943"/>
                </a:lnTo>
                <a:lnTo>
                  <a:pt x="217665" y="68452"/>
                </a:lnTo>
                <a:lnTo>
                  <a:pt x="252533" y="22987"/>
                </a:lnTo>
                <a:close/>
              </a:path>
              <a:path w="269875" h="136525">
                <a:moveTo>
                  <a:pt x="209537" y="22987"/>
                </a:moveTo>
                <a:lnTo>
                  <a:pt x="198175" y="28509"/>
                </a:lnTo>
                <a:lnTo>
                  <a:pt x="203754" y="39943"/>
                </a:lnTo>
                <a:lnTo>
                  <a:pt x="215125" y="34417"/>
                </a:lnTo>
                <a:lnTo>
                  <a:pt x="209537" y="22987"/>
                </a:lnTo>
                <a:close/>
              </a:path>
              <a:path w="269875" h="136525">
                <a:moveTo>
                  <a:pt x="184264" y="0"/>
                </a:moveTo>
                <a:lnTo>
                  <a:pt x="198175" y="28509"/>
                </a:lnTo>
                <a:lnTo>
                  <a:pt x="209537" y="22987"/>
                </a:lnTo>
                <a:lnTo>
                  <a:pt x="252533" y="22987"/>
                </a:lnTo>
                <a:lnTo>
                  <a:pt x="269481" y="888"/>
                </a:lnTo>
                <a:lnTo>
                  <a:pt x="184264" y="0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3" name="object 33"/>
          <p:cNvGrpSpPr/>
          <p:nvPr/>
        </p:nvGrpSpPr>
        <p:grpSpPr>
          <a:xfrm>
            <a:off x="4276325" y="4491184"/>
            <a:ext cx="2263775" cy="1277620"/>
            <a:chOff x="4276325" y="4491184"/>
            <a:chExt cx="2263775" cy="1277620"/>
          </a:xfrm>
        </p:grpSpPr>
        <p:pic>
          <p:nvPicPr>
            <p:cNvPr id="34" name="object 34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276325" y="4491184"/>
              <a:ext cx="2263176" cy="1265006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4681728" y="4546092"/>
              <a:ext cx="1504188" cy="1222248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314444" y="4509516"/>
              <a:ext cx="2191511" cy="1193292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5447411" y="4591049"/>
              <a:ext cx="412115" cy="506730"/>
            </a:xfrm>
            <a:custGeom>
              <a:avLst/>
              <a:gdLst/>
              <a:ahLst/>
              <a:cxnLst/>
              <a:rect l="l" t="t" r="r" b="b"/>
              <a:pathLst>
                <a:path w="412114" h="506729">
                  <a:moveTo>
                    <a:pt x="62484" y="495300"/>
                  </a:moveTo>
                  <a:lnTo>
                    <a:pt x="24384" y="495300"/>
                  </a:lnTo>
                  <a:lnTo>
                    <a:pt x="24384" y="0"/>
                  </a:lnTo>
                  <a:lnTo>
                    <a:pt x="0" y="0"/>
                  </a:lnTo>
                  <a:lnTo>
                    <a:pt x="0" y="495300"/>
                  </a:lnTo>
                  <a:lnTo>
                    <a:pt x="0" y="506730"/>
                  </a:lnTo>
                  <a:lnTo>
                    <a:pt x="62484" y="506730"/>
                  </a:lnTo>
                  <a:lnTo>
                    <a:pt x="62484" y="495300"/>
                  </a:lnTo>
                  <a:close/>
                </a:path>
                <a:path w="412114" h="506729">
                  <a:moveTo>
                    <a:pt x="287134" y="245491"/>
                  </a:moveTo>
                  <a:lnTo>
                    <a:pt x="124079" y="245491"/>
                  </a:lnTo>
                  <a:lnTo>
                    <a:pt x="124079" y="262255"/>
                  </a:lnTo>
                  <a:lnTo>
                    <a:pt x="287134" y="262255"/>
                  </a:lnTo>
                  <a:lnTo>
                    <a:pt x="287134" y="245491"/>
                  </a:lnTo>
                  <a:close/>
                </a:path>
                <a:path w="412114" h="506729">
                  <a:moveTo>
                    <a:pt x="411607" y="0"/>
                  </a:moveTo>
                  <a:lnTo>
                    <a:pt x="387350" y="0"/>
                  </a:lnTo>
                  <a:lnTo>
                    <a:pt x="387350" y="495300"/>
                  </a:lnTo>
                  <a:lnTo>
                    <a:pt x="349123" y="495300"/>
                  </a:lnTo>
                  <a:lnTo>
                    <a:pt x="349123" y="506730"/>
                  </a:lnTo>
                  <a:lnTo>
                    <a:pt x="411607" y="506730"/>
                  </a:lnTo>
                  <a:lnTo>
                    <a:pt x="411607" y="495300"/>
                  </a:lnTo>
                  <a:lnTo>
                    <a:pt x="411607" y="0"/>
                  </a:lnTo>
                  <a:close/>
                </a:path>
              </a:pathLst>
            </a:custGeom>
            <a:solidFill>
              <a:srgbClr val="231F1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4314444" y="4509515"/>
            <a:ext cx="2192020" cy="1193800"/>
          </a:xfrm>
          <a:prstGeom prst="rect">
            <a:avLst/>
          </a:prstGeom>
          <a:ln w="9525">
            <a:solidFill>
              <a:srgbClr val="F6924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88315" algn="ctr">
              <a:lnSpc>
                <a:spcPts val="1664"/>
              </a:lnSpc>
            </a:pPr>
            <a:r>
              <a:rPr sz="2000" dirty="0">
                <a:solidFill>
                  <a:srgbClr val="231F1F"/>
                </a:solidFill>
                <a:latin typeface="Cambria Math"/>
                <a:cs typeface="Cambria Math"/>
              </a:rPr>
              <a:t>𝒂</a:t>
            </a:r>
            <a:endParaRPr sz="2000">
              <a:latin typeface="Cambria Math"/>
              <a:cs typeface="Cambria Math"/>
            </a:endParaRPr>
          </a:p>
          <a:p>
            <a:pPr marR="528955" algn="ctr">
              <a:lnSpc>
                <a:spcPts val="1430"/>
              </a:lnSpc>
            </a:pPr>
            <a:r>
              <a:rPr sz="2000" dirty="0">
                <a:solidFill>
                  <a:srgbClr val="231F1F"/>
                </a:solidFill>
                <a:latin typeface="Cambria Math"/>
                <a:cs typeface="Cambria Math"/>
              </a:rPr>
              <a:t>𝒒</a:t>
            </a:r>
            <a:r>
              <a:rPr sz="2000" spc="75" dirty="0">
                <a:solidFill>
                  <a:srgbClr val="231F1F"/>
                </a:solidFill>
                <a:latin typeface="Cambria Math"/>
                <a:cs typeface="Cambria Math"/>
              </a:rPr>
              <a:t> </a:t>
            </a:r>
            <a:r>
              <a:rPr sz="2000" dirty="0">
                <a:solidFill>
                  <a:srgbClr val="231F1F"/>
                </a:solidFill>
                <a:latin typeface="Cambria Math"/>
                <a:cs typeface="Cambria Math"/>
              </a:rPr>
              <a:t>=</a:t>
            </a:r>
            <a:endParaRPr sz="2000">
              <a:latin typeface="Cambria Math"/>
              <a:cs typeface="Cambria Math"/>
            </a:endParaRPr>
          </a:p>
          <a:p>
            <a:pPr marL="487680" algn="ctr">
              <a:lnSpc>
                <a:spcPts val="1870"/>
              </a:lnSpc>
            </a:pPr>
            <a:r>
              <a:rPr sz="2000" dirty="0">
                <a:solidFill>
                  <a:srgbClr val="231F1F"/>
                </a:solidFill>
                <a:latin typeface="Cambria Math"/>
                <a:cs typeface="Cambria Math"/>
              </a:rPr>
              <a:t>𝒅</a:t>
            </a:r>
            <a:endParaRPr sz="20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1165"/>
              </a:spcBef>
            </a:pPr>
            <a:r>
              <a:rPr sz="2000" dirty="0">
                <a:latin typeface="Cambria Math"/>
                <a:cs typeface="Cambria Math"/>
              </a:rPr>
              <a:t>𝒓</a:t>
            </a:r>
            <a:r>
              <a:rPr sz="2000" spc="95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=</a:t>
            </a:r>
            <a:r>
              <a:rPr sz="2000" spc="90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𝒂</a:t>
            </a:r>
            <a:r>
              <a:rPr sz="2000" spc="-20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−</a:t>
            </a:r>
            <a:r>
              <a:rPr sz="2000" spc="-10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𝒒𝒅</a:t>
            </a:r>
            <a:endParaRPr sz="20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9740" y="1239977"/>
            <a:ext cx="16351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Example</a:t>
            </a:r>
            <a:r>
              <a:rPr sz="2800" b="1" spc="-65" dirty="0">
                <a:solidFill>
                  <a:srgbClr val="4F81BC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4F81BC"/>
                </a:solidFill>
                <a:latin typeface="Times New Roman"/>
                <a:cs typeface="Times New Roman"/>
              </a:rPr>
              <a:t>1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38521" y="2016150"/>
            <a:ext cx="7876048" cy="286512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822642" y="307378"/>
            <a:ext cx="254444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latin typeface="Times New Roman"/>
                <a:cs typeface="Times New Roman"/>
              </a:rPr>
              <a:t>Division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20"/>
              </a:lnSpc>
            </a:pPr>
            <a:fld id="{81D60167-4931-47E6-BA6A-407CBD079E47}" type="slidenum">
              <a:rPr spc="-5" dirty="0"/>
              <a:t>9</a:t>
            </a:fld>
            <a:endParaRPr spc="-5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43</TotalTime>
  <Words>408</Words>
  <Application>Microsoft Office PowerPoint</Application>
  <PresentationFormat>On-screen Show (4:3)</PresentationFormat>
  <Paragraphs>119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Times New Roman</vt:lpstr>
      <vt:lpstr>Wingdings</vt:lpstr>
      <vt:lpstr>Retrospect</vt:lpstr>
      <vt:lpstr>Discrete Mathematics</vt:lpstr>
      <vt:lpstr>Division </vt:lpstr>
      <vt:lpstr>Division </vt:lpstr>
      <vt:lpstr>PowerPoint Presentation</vt:lpstr>
      <vt:lpstr>PowerPoint Presentation</vt:lpstr>
      <vt:lpstr>Division</vt:lpstr>
      <vt:lpstr>Division</vt:lpstr>
      <vt:lpstr>Division</vt:lpstr>
      <vt:lpstr>PowerPoint Presentation</vt:lpstr>
      <vt:lpstr>Division</vt:lpstr>
      <vt:lpstr>PowerPoint Presentation</vt:lpstr>
      <vt:lpstr>PowerPoint Presentation</vt:lpstr>
      <vt:lpstr>Division</vt:lpstr>
      <vt:lpstr>PowerPoint Presentation</vt:lpstr>
      <vt:lpstr>Division</vt:lpstr>
      <vt:lpstr>Division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EELU_ahagag</dc:title>
  <dc:creator>ahagag</dc:creator>
  <cp:lastModifiedBy> </cp:lastModifiedBy>
  <cp:revision>4</cp:revision>
  <dcterms:created xsi:type="dcterms:W3CDTF">2022-12-03T17:46:12Z</dcterms:created>
  <dcterms:modified xsi:type="dcterms:W3CDTF">2022-12-03T18:30:34Z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2021-12-12T00:00:00Z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2022-12-03T00:00:00Z</vt:filetime>
  </property>
</Properties>
</file>